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6" r:id="rId19"/>
    <p:sldId id="274" r:id="rId20"/>
    <p:sldId id="275" r:id="rId21"/>
    <p:sldId id="277"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gjsIiTDvys2ax6T6rgMedB8tG/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C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C923F2-F8F3-4B98-B259-B0F97DDA6D36}">
  <a:tblStyle styleId="{A5C923F2-F8F3-4B98-B259-B0F97DDA6D3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2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87592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9483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046f6ec58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32046f6ec58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32046f6ec58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10</a:t>
            </a:fld>
            <a:endParaRPr/>
          </a:p>
        </p:txBody>
      </p:sp>
    </p:spTree>
    <p:extLst>
      <p:ext uri="{BB962C8B-B14F-4D97-AF65-F5344CB8AC3E}">
        <p14:creationId xmlns:p14="http://schemas.microsoft.com/office/powerpoint/2010/main" val="2838213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3" name="Google Shape;2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862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25f01b732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325f01b732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706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25f01b732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325f01b732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802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25f01b7324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dirty="0">
                <a:solidFill>
                  <a:srgbClr val="1F1F1F"/>
                </a:solidFill>
                <a:highlight>
                  <a:srgbClr val="FFFFFF"/>
                </a:highlight>
                <a:latin typeface="Roboto"/>
                <a:ea typeface="Roboto"/>
                <a:cs typeface="Roboto"/>
                <a:sym typeface="Roboto"/>
              </a:rPr>
              <a:t>сравнив 3 модели получаем, что по </a:t>
            </a:r>
            <a:r>
              <a:rPr lang="ru-RU" dirty="0" err="1">
                <a:solidFill>
                  <a:srgbClr val="1F1F1F"/>
                </a:solidFill>
                <a:highlight>
                  <a:srgbClr val="FFFFFF"/>
                </a:highlight>
                <a:latin typeface="Roboto"/>
                <a:ea typeface="Roboto"/>
                <a:cs typeface="Roboto"/>
                <a:sym typeface="Roboto"/>
              </a:rPr>
              <a:t>recall</a:t>
            </a:r>
            <a:r>
              <a:rPr lang="ru-RU" dirty="0">
                <a:solidFill>
                  <a:srgbClr val="1F1F1F"/>
                </a:solidFill>
                <a:highlight>
                  <a:srgbClr val="FFFFFF"/>
                </a:highlight>
                <a:latin typeface="Roboto"/>
                <a:ea typeface="Roboto"/>
                <a:cs typeface="Roboto"/>
                <a:sym typeface="Roboto"/>
              </a:rPr>
              <a:t> по классу 1 выигрывает </a:t>
            </a:r>
            <a:r>
              <a:rPr lang="ru-RU" dirty="0" err="1">
                <a:solidFill>
                  <a:srgbClr val="1F1F1F"/>
                </a:solidFill>
                <a:highlight>
                  <a:srgbClr val="FFFFFF"/>
                </a:highlight>
                <a:latin typeface="Roboto"/>
                <a:ea typeface="Roboto"/>
                <a:cs typeface="Roboto"/>
                <a:sym typeface="Roboto"/>
              </a:rPr>
              <a:t>MultinomialNB</a:t>
            </a:r>
            <a:r>
              <a:rPr lang="ru-RU">
                <a:solidFill>
                  <a:srgbClr val="1F1F1F"/>
                </a:solidFill>
                <a:highlight>
                  <a:srgbClr val="FFFFFF"/>
                </a:highlight>
                <a:latin typeface="Roboto"/>
                <a:ea typeface="Roboto"/>
                <a:cs typeface="Roboto"/>
                <a:sym typeface="Roboto"/>
              </a:rPr>
              <a:t> с результатом 0.97., </a:t>
            </a:r>
            <a:r>
              <a:rPr lang="ru-RU" sz="1200" b="0" i="0" u="none" strike="noStrike" cap="none">
                <a:solidFill>
                  <a:schemeClr val="dk1"/>
                </a:solidFill>
                <a:effectLst/>
                <a:latin typeface="Calibri"/>
                <a:ea typeface="Calibri"/>
                <a:cs typeface="Calibri"/>
                <a:sym typeface="Calibri"/>
              </a:rPr>
              <a:t>Отсюда делаем вывод, что с переведенным текстом модель не справляется</a:t>
            </a:r>
          </a:p>
          <a:p>
            <a:pPr marL="0" lvl="0" indent="0" algn="l" rtl="0">
              <a:lnSpc>
                <a:spcPct val="100000"/>
              </a:lnSpc>
              <a:spcBef>
                <a:spcPts val="0"/>
              </a:spcBef>
              <a:spcAft>
                <a:spcPts val="0"/>
              </a:spcAft>
              <a:buSzPts val="1400"/>
              <a:buNone/>
            </a:pPr>
            <a:endParaRPr/>
          </a:p>
        </p:txBody>
      </p:sp>
      <p:sp>
        <p:nvSpPr>
          <p:cNvPr id="313" name="Google Shape;313;g325f01b732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2837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07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022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05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6565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Обнаружение суицидальных мыслей</a:t>
            </a:r>
            <a:r>
              <a:rPr lang="ru-RU">
                <a:latin typeface="Arial"/>
                <a:ea typeface="Arial"/>
                <a:cs typeface="Arial"/>
                <a:sym typeface="Arial"/>
              </a:rPr>
              <a:t> : набор данных можно использовать для обучения моделей автоматическому обнаружению и пометке твитов, содержащих потенциально суицидальный контент.</a:t>
            </a:r>
            <a:endParaRPr>
              <a:latin typeface="Aria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Поддержка психического здоровья</a:t>
            </a:r>
            <a:r>
              <a:rPr lang="ru-RU">
                <a:latin typeface="Arial"/>
                <a:ea typeface="Arial"/>
                <a:cs typeface="Arial"/>
                <a:sym typeface="Arial"/>
              </a:rPr>
              <a:t> : выводы из этого набора данных можно использовать для разработки инструментов, которые предлагают ресурсы или вмешательства в области психического здоровья пользователям, проявляющим признаки стресса, что позволяет выявлять пользователей, нуждающихся в поддержке, с последующим направлением к профессиональным психологам или кризисным службам</a:t>
            </a:r>
            <a:endParaRPr>
              <a:latin typeface="Aria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Исследование анализа настроений</a:t>
            </a:r>
            <a:r>
              <a:rPr lang="ru-RU">
                <a:latin typeface="Arial"/>
                <a:ea typeface="Arial"/>
                <a:cs typeface="Arial"/>
                <a:sym typeface="Arial"/>
              </a:rPr>
              <a:t> : исследователи могут анализировать лингвистические модели и настроения как несуицидальных, так и потенциально суицидальных твитов, чтобы получить представление о языке, используемом людьми в разных эмоциональных состояниях, что может помощь медицинским учреждениям в анализе психоэмоционального состояния пациентов</a:t>
            </a:r>
            <a:endParaRPr>
              <a:latin typeface="Arial"/>
              <a:ea typeface="Arial"/>
              <a:cs typeface="Arial"/>
              <a:sym typeface="Arial"/>
            </a:endParaRPr>
          </a:p>
          <a:p>
            <a:pPr marL="0" lvl="0" indent="0" algn="just" rtl="0">
              <a:lnSpc>
                <a:spcPct val="115000"/>
              </a:lnSpc>
              <a:spcBef>
                <a:spcPts val="1200"/>
              </a:spcBef>
              <a:spcAft>
                <a:spcPts val="0"/>
              </a:spcAft>
              <a:buSzPts val="1100"/>
              <a:buNone/>
            </a:pPr>
            <a:r>
              <a:rPr lang="ru-RU" b="1">
                <a:latin typeface="Arial"/>
                <a:ea typeface="Arial"/>
                <a:cs typeface="Arial"/>
                <a:sym typeface="Arial"/>
              </a:rPr>
              <a:t>Осведомленность о проблемах общественного здравоохранения</a:t>
            </a:r>
            <a:r>
              <a:rPr lang="ru-RU">
                <a:latin typeface="Arial"/>
                <a:ea typeface="Arial"/>
                <a:cs typeface="Arial"/>
                <a:sym typeface="Arial"/>
              </a:rPr>
              <a:t> : набор данных можно использовать для повышения осведомленности о проблемах психического здоровья и важности ответственного использования социальных сетей, что может быть направлено на мониторинг </a:t>
            </a:r>
            <a:r>
              <a:rPr lang="ru-RU" sz="1100">
                <a:latin typeface="Arial"/>
                <a:ea typeface="Arial"/>
                <a:cs typeface="Arial"/>
                <a:sym typeface="Arial"/>
              </a:rPr>
              <a:t>эмоционального состояния сотрудников или клиентов (например, в корпоративной среде).</a:t>
            </a:r>
            <a:endParaRPr/>
          </a:p>
        </p:txBody>
      </p:sp>
      <p:sp>
        <p:nvSpPr>
          <p:cNvPr id="363" name="Google Shape;3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71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По данным ВОЗ ежегодно более 720 000 человек совершают самоубийство. На каждое самоубийство приходится примерно 20 попыток самоубийства. Самоубийство может произойти на любом этапе жизни и во всех регионах мира. В 2021 году самоубийство стало третьей по распространённости причиной смерти среди людей в возрасте от 15 до 29 лет во всём мире, и 73% всех самоубийств произошли в странах с низким и средним уровнем дохода.</a:t>
            </a:r>
            <a:endParaRPr/>
          </a:p>
        </p:txBody>
      </p:sp>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204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2602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463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В современном мире интернет стал неотъемлемой частью повседневной жизни. Социальные сети, форумы и блоги предоставляют платформы для общения, самовыражения и обмена мнениями. На этих платформах ежедневно публикуются миллионы постов, содержащих эмоционально окрашенную информацию. Эмоции представляют собой осознанную психическую реакцию (например, гнев или страх), субъективно переживаемую как сильное чувство, обычно направленную на конкретный объект. Эмоции могут выражаться совершенно по-разному, в том числе и в довольно деструктивной форме. Понимание эмоций, передаваемых в тексте или речи человека позволяет выявлять скрытые паттерны поведения. Особенно важным это представляется в контексте выявления сигналов дистресса, включая сообщения с суицидальными намерениями, что является крайне важным для предотвращения трагедий, своевременного оказания психологической помощи. В настоящее время использование методов машинного обучения для анализа данных, связанных со здоровьем, является актуальной темой. Более того, использование различных систем, основанных на машинном обучении, в разных областях, таких как диагностика заболеваний и биоинформатика, даёт многообещающие результаты. В частности, в области психического здоровья в литературе предлагаются различные модели и инструменты для предотвращения риска самоубийства.</a:t>
            </a:r>
            <a:endParaRPr/>
          </a:p>
        </p:txBody>
      </p:sp>
      <p:sp>
        <p:nvSpPr>
          <p:cNvPr id="137" name="Google Shape;1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7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400"/>
              <a:buNone/>
            </a:pPr>
            <a:r>
              <a:rPr lang="ru-RU" sz="1800">
                <a:latin typeface="Calibri"/>
                <a:ea typeface="Calibri"/>
                <a:cs typeface="Calibri"/>
                <a:sym typeface="Calibri"/>
              </a:rPr>
              <a:t>Исследование проблемы выявления суицидальных постов в интернете актуально по следующим причинам:</a:t>
            </a:r>
            <a:endParaRPr sz="1800">
              <a:latin typeface="Times New Roman"/>
              <a:ea typeface="Times New Roman"/>
              <a:cs typeface="Times New Roman"/>
              <a:sym typeface="Times New Roman"/>
            </a:endParaRPr>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Психологическое и социальное здоровье</a:t>
            </a:r>
            <a:r>
              <a:rPr lang="ru-RU" sz="1800">
                <a:latin typeface="Calibri"/>
                <a:ea typeface="Calibri"/>
                <a:cs typeface="Calibri"/>
                <a:sym typeface="Calibri"/>
              </a:rPr>
              <a:t>. Изучение эмоционального контента помогает выявлять уровни стресса, депрессии или тревожности у больших групп населения. Это особенно важно в периоды кризисов, таких как пандемия COVID-19 или глобальные конфликты</a:t>
            </a:r>
            <a:endParaRPr sz="1800">
              <a:latin typeface="Times New Roman"/>
              <a:ea typeface="Times New Roman"/>
              <a:cs typeface="Times New Roman"/>
              <a:sym typeface="Times New Roman"/>
            </a:endParaRPr>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Высокий процент лиц молодого возраста.</a:t>
            </a:r>
            <a:r>
              <a:rPr lang="ru-RU" sz="1800">
                <a:latin typeface="Calibri"/>
                <a:ea typeface="Calibri"/>
                <a:cs typeface="Calibri"/>
                <a:sym typeface="Calibri"/>
              </a:rPr>
              <a:t> Известно, что в последнее время участились случаи терроризма школьниками, с последующим самоубийством, которому предшествовали посты на эту тему в соцсетях. Предложенная модель может быть инструментом в работе школьного психолога, чтобы заранее обнаружить кто из детей в его школе проявляет агрессивные/суицидальные мысли и заранее проработать с ним, во избежание трагедии.</a:t>
            </a:r>
            <a:endParaRPr sz="1800"/>
          </a:p>
          <a:p>
            <a:pPr marL="342900" lvl="0" indent="-342900" algn="just" rtl="0">
              <a:lnSpc>
                <a:spcPct val="100000"/>
              </a:lnSpc>
              <a:spcBef>
                <a:spcPts val="0"/>
              </a:spcBef>
              <a:spcAft>
                <a:spcPts val="0"/>
              </a:spcAft>
              <a:buSzPts val="1400"/>
              <a:buFont typeface="Noto Sans Symbols"/>
              <a:buChar char="∙"/>
            </a:pPr>
            <a:r>
              <a:rPr lang="ru-RU" sz="1800" b="1"/>
              <a:t>Рост числа психических расстройств.</a:t>
            </a:r>
            <a:r>
              <a:rPr lang="ru-RU" sz="1800"/>
              <a:t> В современном обществе увеличивается количество людей, испытывающих депрессию, тревожность и другие психические расстройства, что может приводить к суицидальным мыслям.</a:t>
            </a:r>
            <a:endParaRPr sz="1800"/>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Недостаток ресурсов для раннего вмешательства.</a:t>
            </a:r>
            <a:r>
              <a:rPr lang="ru-RU" sz="1800">
                <a:latin typeface="Calibri"/>
                <a:ea typeface="Calibri"/>
                <a:cs typeface="Calibri"/>
                <a:sym typeface="Calibri"/>
              </a:rPr>
              <a:t> Многие люди предпочитают делиться своими переживаниями онлайн, вместо того чтобы обращаться к специалистам. Выявление таких сигналов в интернете может помочь направить помощь именно туда, где она необходима.</a:t>
            </a:r>
            <a:endParaRPr sz="1800">
              <a:latin typeface="Times New Roman"/>
              <a:ea typeface="Times New Roman"/>
              <a:cs typeface="Times New Roman"/>
              <a:sym typeface="Times New Roman"/>
            </a:endParaRPr>
          </a:p>
        </p:txBody>
      </p:sp>
      <p:sp>
        <p:nvSpPr>
          <p:cNvPr id="148" name="Google Shape;14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7325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Позвольте представить нашу команду…</a:t>
            </a:r>
            <a:endParaRPr/>
          </a:p>
        </p:txBody>
      </p:sp>
      <p:sp>
        <p:nvSpPr>
          <p:cNvPr id="172" name="Google Shape;17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5</a:t>
            </a:fld>
            <a:endParaRPr/>
          </a:p>
        </p:txBody>
      </p:sp>
    </p:spTree>
    <p:extLst>
      <p:ext uri="{BB962C8B-B14F-4D97-AF65-F5344CB8AC3E}">
        <p14:creationId xmlns:p14="http://schemas.microsoft.com/office/powerpoint/2010/main" val="140142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175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137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0777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385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15"/>
        <p:cNvGrpSpPr/>
        <p:nvPr/>
      </p:nvGrpSpPr>
      <p:grpSpPr>
        <a:xfrm>
          <a:off x="0" y="0"/>
          <a:ext cx="0" cy="0"/>
          <a:chOff x="0" y="0"/>
          <a:chExt cx="0" cy="0"/>
        </a:xfrm>
      </p:grpSpPr>
      <p:sp>
        <p:nvSpPr>
          <p:cNvPr id="16" name="Google Shape;1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9"/>
        <p:cNvGrpSpPr/>
        <p:nvPr/>
      </p:nvGrpSpPr>
      <p:grpSpPr>
        <a:xfrm>
          <a:off x="0" y="0"/>
          <a:ext cx="0" cy="0"/>
          <a:chOff x="0" y="0"/>
          <a:chExt cx="0" cy="0"/>
        </a:xfrm>
      </p:grpSpPr>
      <p:sp>
        <p:nvSpPr>
          <p:cNvPr id="20" name="Google Shape;20;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31"/>
        <p:cNvGrpSpPr/>
        <p:nvPr/>
      </p:nvGrpSpPr>
      <p:grpSpPr>
        <a:xfrm>
          <a:off x="0" y="0"/>
          <a:ext cx="0" cy="0"/>
          <a:chOff x="0" y="0"/>
          <a:chExt cx="0" cy="0"/>
        </a:xfrm>
      </p:grpSpPr>
      <p:sp>
        <p:nvSpPr>
          <p:cNvPr id="32" name="Google Shape;32;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7"/>
        <p:cNvGrpSpPr/>
        <p:nvPr/>
      </p:nvGrpSpPr>
      <p:grpSpPr>
        <a:xfrm>
          <a:off x="0" y="0"/>
          <a:ext cx="0" cy="0"/>
          <a:chOff x="0" y="0"/>
          <a:chExt cx="0" cy="0"/>
        </a:xfrm>
      </p:grpSpPr>
      <p:sp>
        <p:nvSpPr>
          <p:cNvPr id="38" name="Google Shape;3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4"/>
        <p:cNvGrpSpPr/>
        <p:nvPr/>
      </p:nvGrpSpPr>
      <p:grpSpPr>
        <a:xfrm>
          <a:off x="0" y="0"/>
          <a:ext cx="0" cy="0"/>
          <a:chOff x="0" y="0"/>
          <a:chExt cx="0" cy="0"/>
        </a:xfrm>
      </p:grpSpPr>
      <p:sp>
        <p:nvSpPr>
          <p:cNvPr id="45" name="Google Shape;45;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3"/>
        <p:cNvGrpSpPr/>
        <p:nvPr/>
      </p:nvGrpSpPr>
      <p:grpSpPr>
        <a:xfrm>
          <a:off x="0" y="0"/>
          <a:ext cx="0" cy="0"/>
          <a:chOff x="0" y="0"/>
          <a:chExt cx="0" cy="0"/>
        </a:xfrm>
      </p:grpSpPr>
      <p:sp>
        <p:nvSpPr>
          <p:cNvPr id="54" name="Google Shape;5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5.jpg"/><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C6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0" y="-1"/>
            <a:ext cx="5937813" cy="6863787"/>
          </a:xfrm>
          <a:prstGeom prst="rect">
            <a:avLst/>
          </a:prstGeom>
          <a:noFill/>
          <a:ln>
            <a:noFill/>
          </a:ln>
        </p:spPr>
      </p:pic>
      <p:sp>
        <p:nvSpPr>
          <p:cNvPr id="89" name="Google Shape;89;p1"/>
          <p:cNvSpPr txBox="1"/>
          <p:nvPr/>
        </p:nvSpPr>
        <p:spPr>
          <a:xfrm>
            <a:off x="5937813" y="1907887"/>
            <a:ext cx="6254186" cy="2554545"/>
          </a:xfrm>
          <a:prstGeom prst="rect">
            <a:avLst/>
          </a:prstGeom>
          <a:solidFill>
            <a:srgbClr val="002465">
              <a:alpha val="81960"/>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Выявление суицидальных постов на основе текстовых данных социальных сетей</a:t>
            </a:r>
            <a:endParaRPr sz="1400" b="0" i="0" u="none" strike="noStrike" cap="none">
              <a:solidFill>
                <a:srgbClr val="000000"/>
              </a:solidFill>
              <a:latin typeface="Arial"/>
              <a:ea typeface="Arial"/>
              <a:cs typeface="Arial"/>
              <a:sym typeface="Arial"/>
            </a:endParaRPr>
          </a:p>
        </p:txBody>
      </p:sp>
      <p:sp>
        <p:nvSpPr>
          <p:cNvPr id="90" name="Google Shape;90;p1"/>
          <p:cNvSpPr txBox="1"/>
          <p:nvPr/>
        </p:nvSpPr>
        <p:spPr>
          <a:xfrm>
            <a:off x="4591870" y="4706272"/>
            <a:ext cx="7600130" cy="21236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Широбоков М.Г.</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Алимова Е.А.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Синикина А.А.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Городничева Н.Р.</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Горбенко Р.А.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Студеникина А.А.</a:t>
            </a:r>
            <a:endParaRPr sz="1400" b="0" i="0" u="none" strike="noStrike" cap="none">
              <a:solidFill>
                <a:srgbClr val="000000"/>
              </a:solidFill>
              <a:latin typeface="Arial"/>
              <a:ea typeface="Arial"/>
              <a:cs typeface="Arial"/>
              <a:sym typeface="Arial"/>
            </a:endParaRPr>
          </a:p>
        </p:txBody>
      </p:sp>
      <p:sp>
        <p:nvSpPr>
          <p:cNvPr id="91" name="Google Shape;91;p1"/>
          <p:cNvSpPr txBox="1"/>
          <p:nvPr/>
        </p:nvSpPr>
        <p:spPr>
          <a:xfrm>
            <a:off x="3639466" y="5475713"/>
            <a:ext cx="6202680" cy="5847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200"/>
              <a:buFont typeface="Arial"/>
              <a:buNone/>
            </a:pPr>
            <a:r>
              <a:rPr lang="ru-RU" sz="3200" b="1" i="0" u="none" strike="noStrike" cap="none">
                <a:solidFill>
                  <a:schemeClr val="lt1"/>
                </a:solidFill>
                <a:latin typeface="Calibri"/>
                <a:ea typeface="Calibri"/>
                <a:cs typeface="Calibri"/>
                <a:sym typeface="Calibri"/>
              </a:rPr>
              <a:t>Исполнители:</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32046f6ec58_1_1"/>
          <p:cNvPicPr preferRelativeResize="0"/>
          <p:nvPr/>
        </p:nvPicPr>
        <p:blipFill rotWithShape="1">
          <a:blip r:embed="rId3">
            <a:alphaModFix/>
          </a:blip>
          <a:srcRect/>
          <a:stretch/>
        </p:blipFill>
        <p:spPr>
          <a:xfrm>
            <a:off x="-51062" y="-28725"/>
            <a:ext cx="12294124" cy="6915449"/>
          </a:xfrm>
          <a:prstGeom prst="rect">
            <a:avLst/>
          </a:prstGeom>
          <a:noFill/>
          <a:ln>
            <a:noFill/>
          </a:ln>
        </p:spPr>
      </p:pic>
      <p:sp>
        <p:nvSpPr>
          <p:cNvPr id="280" name="Google Shape;280;g32046f6ec58_1_1"/>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2"/>
          <p:cNvSpPr txBox="1"/>
          <p:nvPr/>
        </p:nvSpPr>
        <p:spPr>
          <a:xfrm>
            <a:off x="0" y="6488668"/>
            <a:ext cx="6904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286" name="Google Shape;286;p12"/>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7" name="Google Shape;287;p12"/>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1 – </a:t>
            </a:r>
            <a:r>
              <a:rPr lang="ru-RU" sz="3200" b="1" dirty="0" err="1">
                <a:solidFill>
                  <a:srgbClr val="FFFFFF"/>
                </a:solidFill>
                <a:latin typeface="Calibri"/>
                <a:ea typeface="Calibri"/>
                <a:cs typeface="Calibri"/>
                <a:sym typeface="Calibri"/>
              </a:rPr>
              <a:t>MultinomialNB</a:t>
            </a:r>
            <a:endParaRPr sz="3200" b="1" dirty="0">
              <a:solidFill>
                <a:schemeClr val="lt1"/>
              </a:solidFill>
              <a:latin typeface="Calibri"/>
              <a:ea typeface="Calibri"/>
              <a:cs typeface="Calibri"/>
              <a:sym typeface="Calibri"/>
            </a:endParaRPr>
          </a:p>
        </p:txBody>
      </p:sp>
      <p:pic>
        <p:nvPicPr>
          <p:cNvPr id="288" name="Google Shape;288;p12"/>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289" name="Google Shape;289;p12"/>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2" name="Таблица 1"/>
          <p:cNvGraphicFramePr>
            <a:graphicFrameLocks noGrp="1"/>
          </p:cNvGraphicFramePr>
          <p:nvPr>
            <p:extLst>
              <p:ext uri="{D42A27DB-BD31-4B8C-83A1-F6EECF244321}">
                <p14:modId xmlns:p14="http://schemas.microsoft.com/office/powerpoint/2010/main" val="1001056087"/>
              </p:ext>
            </p:extLst>
          </p:nvPr>
        </p:nvGraphicFramePr>
        <p:xfrm>
          <a:off x="3340698" y="864000"/>
          <a:ext cx="5510604" cy="1703070"/>
        </p:xfrm>
        <a:graphic>
          <a:graphicData uri="http://schemas.openxmlformats.org/drawingml/2006/table">
            <a:tbl>
              <a:tblPr>
                <a:tableStyleId>{BC89EF96-8CEA-46FF-86C4-4CE0E7609802}</a:tableStyleId>
              </a:tblPr>
              <a:tblGrid>
                <a:gridCol w="1472804">
                  <a:extLst>
                    <a:ext uri="{9D8B030D-6E8A-4147-A177-3AD203B41FA5}">
                      <a16:colId xmlns:a16="http://schemas.microsoft.com/office/drawing/2014/main" val="20000"/>
                    </a:ext>
                  </a:extLst>
                </a:gridCol>
                <a:gridCol w="1241127">
                  <a:extLst>
                    <a:ext uri="{9D8B030D-6E8A-4147-A177-3AD203B41FA5}">
                      <a16:colId xmlns:a16="http://schemas.microsoft.com/office/drawing/2014/main" val="20001"/>
                    </a:ext>
                  </a:extLst>
                </a:gridCol>
                <a:gridCol w="893611">
                  <a:extLst>
                    <a:ext uri="{9D8B030D-6E8A-4147-A177-3AD203B41FA5}">
                      <a16:colId xmlns:a16="http://schemas.microsoft.com/office/drawing/2014/main" val="20002"/>
                    </a:ext>
                  </a:extLst>
                </a:gridCol>
                <a:gridCol w="1009451">
                  <a:extLst>
                    <a:ext uri="{9D8B030D-6E8A-4147-A177-3AD203B41FA5}">
                      <a16:colId xmlns:a16="http://schemas.microsoft.com/office/drawing/2014/main" val="20003"/>
                    </a:ext>
                  </a:extLst>
                </a:gridCol>
                <a:gridCol w="893611">
                  <a:extLst>
                    <a:ext uri="{9D8B030D-6E8A-4147-A177-3AD203B41FA5}">
                      <a16:colId xmlns:a16="http://schemas.microsoft.com/office/drawing/2014/main" val="20004"/>
                    </a:ext>
                  </a:extLst>
                </a:gridCol>
              </a:tblGrid>
              <a:tr h="200025">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Модель 1</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0,96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a:solidFill>
                            <a:srgbClr val="182C6B"/>
                          </a:solidFill>
                          <a:effectLst/>
                          <a:latin typeface="Calibri" panose="020F0502020204030204" pitchFamily="34" charset="0"/>
                          <a:cs typeface="Calibri" panose="020F0502020204030204" pitchFamily="34" charset="0"/>
                        </a:rPr>
                        <a:t>0,78</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0,81</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a:solidFill>
                            <a:srgbClr val="182C6B"/>
                          </a:solidFill>
                          <a:effectLst/>
                          <a:latin typeface="Calibri" panose="020F0502020204030204" pitchFamily="34" charset="0"/>
                          <a:cs typeface="Calibri" panose="020F0502020204030204" pitchFamily="34" charset="0"/>
                        </a:rPr>
                        <a:t>0,97</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11" name="Прямоугольник 10"/>
          <p:cNvSpPr/>
          <p:nvPr/>
        </p:nvSpPr>
        <p:spPr>
          <a:xfrm>
            <a:off x="3340698" y="85188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325f01b7324_0_3"/>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96" name="Google Shape;296;g325f01b7324_0_3"/>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7" name="Google Shape;297;g325f01b7324_0_3"/>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2 – </a:t>
            </a:r>
            <a:r>
              <a:rPr lang="ru-RU" sz="3200" b="1" dirty="0" err="1">
                <a:solidFill>
                  <a:srgbClr val="FFFFFF"/>
                </a:solidFill>
                <a:latin typeface="Calibri"/>
                <a:ea typeface="Calibri"/>
                <a:cs typeface="Calibri"/>
                <a:sym typeface="Calibri"/>
              </a:rPr>
              <a:t>Random</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Forest</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Classifier</a:t>
            </a:r>
            <a:endParaRPr sz="3200" b="1" dirty="0">
              <a:solidFill>
                <a:schemeClr val="lt1"/>
              </a:solidFill>
              <a:latin typeface="Calibri"/>
              <a:ea typeface="Calibri"/>
              <a:cs typeface="Calibri"/>
              <a:sym typeface="Calibri"/>
            </a:endParaRPr>
          </a:p>
        </p:txBody>
      </p:sp>
      <p:pic>
        <p:nvPicPr>
          <p:cNvPr id="298" name="Google Shape;298;g325f01b7324_0_3"/>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299" name="Google Shape;299;g325f01b7324_0_3"/>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8" name="Таблица 7"/>
          <p:cNvGraphicFramePr>
            <a:graphicFrameLocks noGrp="1"/>
          </p:cNvGraphicFramePr>
          <p:nvPr>
            <p:extLst>
              <p:ext uri="{D42A27DB-BD31-4B8C-83A1-F6EECF244321}">
                <p14:modId xmlns:p14="http://schemas.microsoft.com/office/powerpoint/2010/main" val="4184870736"/>
              </p:ext>
            </p:extLst>
          </p:nvPr>
        </p:nvGraphicFramePr>
        <p:xfrm>
          <a:off x="3340698" y="864000"/>
          <a:ext cx="5510604" cy="1703070"/>
        </p:xfrm>
        <a:graphic>
          <a:graphicData uri="http://schemas.openxmlformats.org/drawingml/2006/table">
            <a:tbl>
              <a:tblPr>
                <a:tableStyleId>{BC89EF96-8CEA-46FF-86C4-4CE0E7609802}</a:tableStyleId>
              </a:tblPr>
              <a:tblGrid>
                <a:gridCol w="1472804">
                  <a:extLst>
                    <a:ext uri="{9D8B030D-6E8A-4147-A177-3AD203B41FA5}">
                      <a16:colId xmlns:a16="http://schemas.microsoft.com/office/drawing/2014/main" val="20000"/>
                    </a:ext>
                  </a:extLst>
                </a:gridCol>
                <a:gridCol w="1241127">
                  <a:extLst>
                    <a:ext uri="{9D8B030D-6E8A-4147-A177-3AD203B41FA5}">
                      <a16:colId xmlns:a16="http://schemas.microsoft.com/office/drawing/2014/main" val="20001"/>
                    </a:ext>
                  </a:extLst>
                </a:gridCol>
                <a:gridCol w="893611">
                  <a:extLst>
                    <a:ext uri="{9D8B030D-6E8A-4147-A177-3AD203B41FA5}">
                      <a16:colId xmlns:a16="http://schemas.microsoft.com/office/drawing/2014/main" val="20002"/>
                    </a:ext>
                  </a:extLst>
                </a:gridCol>
                <a:gridCol w="1009451">
                  <a:extLst>
                    <a:ext uri="{9D8B030D-6E8A-4147-A177-3AD203B41FA5}">
                      <a16:colId xmlns:a16="http://schemas.microsoft.com/office/drawing/2014/main" val="20003"/>
                    </a:ext>
                  </a:extLst>
                </a:gridCol>
                <a:gridCol w="893611">
                  <a:extLst>
                    <a:ext uri="{9D8B030D-6E8A-4147-A177-3AD203B41FA5}">
                      <a16:colId xmlns:a16="http://schemas.microsoft.com/office/drawing/2014/main" val="20004"/>
                    </a:ext>
                  </a:extLst>
                </a:gridCol>
              </a:tblGrid>
              <a:tr h="200025">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Модель 2</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0,85</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a:solidFill>
                            <a:srgbClr val="182C6B"/>
                          </a:solidFill>
                          <a:effectLst/>
                          <a:latin typeface="Calibri" panose="020F0502020204030204" pitchFamily="34" charset="0"/>
                          <a:cs typeface="Calibri" panose="020F0502020204030204" pitchFamily="34" charset="0"/>
                        </a:rPr>
                        <a:t>0,90</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a:solidFill>
                            <a:srgbClr val="182C6B"/>
                          </a:solidFill>
                          <a:effectLst/>
                          <a:latin typeface="Calibri" panose="020F0502020204030204" pitchFamily="34" charset="0"/>
                          <a:cs typeface="Calibri" panose="020F0502020204030204" pitchFamily="34" charset="0"/>
                        </a:rPr>
                        <a:t>0,84</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11" name="Прямоугольник 10"/>
          <p:cNvSpPr/>
          <p:nvPr/>
        </p:nvSpPr>
        <p:spPr>
          <a:xfrm>
            <a:off x="3340698" y="85188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25f01b7324_0_11"/>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306" name="Google Shape;306;g325f01b7324_0_11"/>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7" name="Google Shape;307;g325f01b7324_0_11"/>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3 – </a:t>
            </a:r>
            <a:r>
              <a:rPr lang="ru-RU" sz="3200" b="1" dirty="0" err="1">
                <a:solidFill>
                  <a:srgbClr val="FFFFFF"/>
                </a:solidFill>
                <a:latin typeface="Calibri"/>
                <a:ea typeface="Calibri"/>
                <a:cs typeface="Calibri"/>
                <a:sym typeface="Calibri"/>
              </a:rPr>
              <a:t>Bagging</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Classifier</a:t>
            </a:r>
            <a:endParaRPr sz="3200" b="1" dirty="0">
              <a:solidFill>
                <a:srgbClr val="FFFFFF"/>
              </a:solidFill>
              <a:latin typeface="Calibri"/>
              <a:ea typeface="Calibri"/>
              <a:cs typeface="Calibri"/>
              <a:sym typeface="Calibri"/>
            </a:endParaRPr>
          </a:p>
        </p:txBody>
      </p:sp>
      <p:pic>
        <p:nvPicPr>
          <p:cNvPr id="308" name="Google Shape;308;g325f01b7324_0_11"/>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309" name="Google Shape;309;g325f01b7324_0_11"/>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8" name="Таблица 7"/>
          <p:cNvGraphicFramePr>
            <a:graphicFrameLocks noGrp="1"/>
          </p:cNvGraphicFramePr>
          <p:nvPr>
            <p:extLst>
              <p:ext uri="{D42A27DB-BD31-4B8C-83A1-F6EECF244321}">
                <p14:modId xmlns:p14="http://schemas.microsoft.com/office/powerpoint/2010/main" val="3289740827"/>
              </p:ext>
            </p:extLst>
          </p:nvPr>
        </p:nvGraphicFramePr>
        <p:xfrm>
          <a:off x="3340698" y="864000"/>
          <a:ext cx="5510604" cy="1703070"/>
        </p:xfrm>
        <a:graphic>
          <a:graphicData uri="http://schemas.openxmlformats.org/drawingml/2006/table">
            <a:tbl>
              <a:tblPr>
                <a:tableStyleId>{BC89EF96-8CEA-46FF-86C4-4CE0E7609802}</a:tableStyleId>
              </a:tblPr>
              <a:tblGrid>
                <a:gridCol w="1472804">
                  <a:extLst>
                    <a:ext uri="{9D8B030D-6E8A-4147-A177-3AD203B41FA5}">
                      <a16:colId xmlns:a16="http://schemas.microsoft.com/office/drawing/2014/main" val="20000"/>
                    </a:ext>
                  </a:extLst>
                </a:gridCol>
                <a:gridCol w="1241127">
                  <a:extLst>
                    <a:ext uri="{9D8B030D-6E8A-4147-A177-3AD203B41FA5}">
                      <a16:colId xmlns:a16="http://schemas.microsoft.com/office/drawing/2014/main" val="20001"/>
                    </a:ext>
                  </a:extLst>
                </a:gridCol>
                <a:gridCol w="893611">
                  <a:extLst>
                    <a:ext uri="{9D8B030D-6E8A-4147-A177-3AD203B41FA5}">
                      <a16:colId xmlns:a16="http://schemas.microsoft.com/office/drawing/2014/main" val="20002"/>
                    </a:ext>
                  </a:extLst>
                </a:gridCol>
                <a:gridCol w="1009451">
                  <a:extLst>
                    <a:ext uri="{9D8B030D-6E8A-4147-A177-3AD203B41FA5}">
                      <a16:colId xmlns:a16="http://schemas.microsoft.com/office/drawing/2014/main" val="20003"/>
                    </a:ext>
                  </a:extLst>
                </a:gridCol>
                <a:gridCol w="893611">
                  <a:extLst>
                    <a:ext uri="{9D8B030D-6E8A-4147-A177-3AD203B41FA5}">
                      <a16:colId xmlns:a16="http://schemas.microsoft.com/office/drawing/2014/main" val="20004"/>
                    </a:ext>
                  </a:extLst>
                </a:gridCol>
              </a:tblGrid>
              <a:tr h="200025">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Модель 3</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0,86</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0,88</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a:solidFill>
                            <a:srgbClr val="182C6B"/>
                          </a:solidFill>
                          <a:effectLst/>
                          <a:latin typeface="Calibri" panose="020F0502020204030204" pitchFamily="34" charset="0"/>
                          <a:cs typeface="Calibri" panose="020F0502020204030204" pitchFamily="34" charset="0"/>
                        </a:rPr>
                        <a:t>0,85</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2" name="Прямоугольник 1"/>
          <p:cNvSpPr/>
          <p:nvPr/>
        </p:nvSpPr>
        <p:spPr>
          <a:xfrm>
            <a:off x="3340698" y="86400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325f01b7324_2_0"/>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16" name="Google Shape;316;g325f01b7324_2_0"/>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7" name="Google Shape;317;g325f01b7324_2_0"/>
          <p:cNvSpPr txBox="1"/>
          <p:nvPr/>
        </p:nvSpPr>
        <p:spPr>
          <a:xfrm>
            <a:off x="0" y="139500"/>
            <a:ext cx="609600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2800" b="1" dirty="0">
                <a:solidFill>
                  <a:schemeClr val="lt1"/>
                </a:solidFill>
                <a:latin typeface="Calibri"/>
                <a:ea typeface="Calibri"/>
                <a:cs typeface="Calibri"/>
                <a:sym typeface="Calibri"/>
              </a:rPr>
              <a:t>Сравнение моделей</a:t>
            </a:r>
            <a:endParaRPr sz="2800" b="1" dirty="0">
              <a:solidFill>
                <a:srgbClr val="FFFFFF"/>
              </a:solidFill>
              <a:latin typeface="Calibri"/>
              <a:ea typeface="Calibri"/>
              <a:cs typeface="Calibri"/>
              <a:sym typeface="Calibri"/>
            </a:endParaRPr>
          </a:p>
        </p:txBody>
      </p:sp>
      <p:cxnSp>
        <p:nvCxnSpPr>
          <p:cNvPr id="3" name="Прямая соединительная линия 2"/>
          <p:cNvCxnSpPr>
            <a:stCxn id="316" idx="0"/>
          </p:cNvCxnSpPr>
          <p:nvPr/>
        </p:nvCxnSpPr>
        <p:spPr>
          <a:xfrm>
            <a:off x="6096000" y="0"/>
            <a:ext cx="0" cy="6858000"/>
          </a:xfrm>
          <a:prstGeom prst="line">
            <a:avLst/>
          </a:prstGeom>
          <a:ln w="57150">
            <a:solidFill>
              <a:srgbClr val="182C6B"/>
            </a:solidFill>
          </a:ln>
        </p:spPr>
        <p:style>
          <a:lnRef idx="1">
            <a:schemeClr val="accent1"/>
          </a:lnRef>
          <a:fillRef idx="0">
            <a:schemeClr val="accent1"/>
          </a:fillRef>
          <a:effectRef idx="0">
            <a:schemeClr val="accent1"/>
          </a:effectRef>
          <a:fontRef idx="minor">
            <a:schemeClr val="tx1"/>
          </a:fontRef>
        </p:style>
      </p:cxnSp>
      <p:sp>
        <p:nvSpPr>
          <p:cNvPr id="8" name="Google Shape;325;g325f01b7324_2_8"/>
          <p:cNvSpPr txBox="1"/>
          <p:nvPr/>
        </p:nvSpPr>
        <p:spPr>
          <a:xfrm>
            <a:off x="6095999" y="-36243"/>
            <a:ext cx="6096001"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2800" b="1" dirty="0">
                <a:solidFill>
                  <a:schemeClr val="lt1"/>
                </a:solidFill>
                <a:latin typeface="Calibri"/>
                <a:ea typeface="Calibri"/>
                <a:cs typeface="Calibri"/>
                <a:sym typeface="Calibri"/>
              </a:rPr>
              <a:t>Проверка обученных моделей на втором </a:t>
            </a:r>
            <a:r>
              <a:rPr lang="ru-RU" sz="2800" b="1" dirty="0" err="1">
                <a:solidFill>
                  <a:schemeClr val="lt1"/>
                </a:solidFill>
                <a:latin typeface="Calibri"/>
                <a:ea typeface="Calibri"/>
                <a:cs typeface="Calibri"/>
                <a:sym typeface="Calibri"/>
              </a:rPr>
              <a:t>датасете</a:t>
            </a:r>
            <a:r>
              <a:rPr lang="ru-RU" sz="2800" b="1" dirty="0">
                <a:solidFill>
                  <a:schemeClr val="lt1"/>
                </a:solidFill>
                <a:latin typeface="Calibri"/>
                <a:ea typeface="Calibri"/>
                <a:cs typeface="Calibri"/>
                <a:sym typeface="Calibri"/>
              </a:rPr>
              <a:t> </a:t>
            </a:r>
            <a:endParaRPr sz="2800" b="1" dirty="0">
              <a:solidFill>
                <a:srgbClr val="FFFFFF"/>
              </a:solidFill>
              <a:latin typeface="Calibri"/>
              <a:ea typeface="Calibri"/>
              <a:cs typeface="Calibri"/>
              <a:sym typeface="Calibri"/>
            </a:endParaRPr>
          </a:p>
        </p:txBody>
      </p:sp>
      <p:graphicFrame>
        <p:nvGraphicFramePr>
          <p:cNvPr id="4" name="Таблица 3"/>
          <p:cNvGraphicFramePr>
            <a:graphicFrameLocks noGrp="1"/>
          </p:cNvGraphicFramePr>
          <p:nvPr>
            <p:extLst>
              <p:ext uri="{D42A27DB-BD31-4B8C-83A1-F6EECF244321}">
                <p14:modId xmlns:p14="http://schemas.microsoft.com/office/powerpoint/2010/main" val="2648268786"/>
              </p:ext>
            </p:extLst>
          </p:nvPr>
        </p:nvGraphicFramePr>
        <p:xfrm>
          <a:off x="179070" y="1488758"/>
          <a:ext cx="5737860" cy="3880485"/>
        </p:xfrm>
        <a:graphic>
          <a:graphicData uri="http://schemas.openxmlformats.org/drawingml/2006/table">
            <a:tbl>
              <a:tblPr>
                <a:tableStyleId>{BC89EF96-8CEA-46FF-86C4-4CE0E7609802}</a:tableStyleId>
              </a:tblPr>
              <a:tblGrid>
                <a:gridCol w="998220">
                  <a:extLst>
                    <a:ext uri="{9D8B030D-6E8A-4147-A177-3AD203B41FA5}">
                      <a16:colId xmlns:a16="http://schemas.microsoft.com/office/drawing/2014/main" val="20000"/>
                    </a:ext>
                  </a:extLst>
                </a:gridCol>
                <a:gridCol w="1870710">
                  <a:extLst>
                    <a:ext uri="{9D8B030D-6E8A-4147-A177-3AD203B41FA5}">
                      <a16:colId xmlns:a16="http://schemas.microsoft.com/office/drawing/2014/main" val="20001"/>
                    </a:ext>
                  </a:extLst>
                </a:gridCol>
                <a:gridCol w="1434465">
                  <a:extLst>
                    <a:ext uri="{9D8B030D-6E8A-4147-A177-3AD203B41FA5}">
                      <a16:colId xmlns:a16="http://schemas.microsoft.com/office/drawing/2014/main" val="20002"/>
                    </a:ext>
                  </a:extLst>
                </a:gridCol>
                <a:gridCol w="1434465">
                  <a:extLst>
                    <a:ext uri="{9D8B030D-6E8A-4147-A177-3AD203B41FA5}">
                      <a16:colId xmlns:a16="http://schemas.microsoft.com/office/drawing/2014/main" val="20003"/>
                    </a:ext>
                  </a:extLst>
                </a:gridCol>
              </a:tblGrid>
              <a:tr h="200025">
                <a:tc>
                  <a:txBody>
                    <a:bodyPr/>
                    <a:lstStyle/>
                    <a:p>
                      <a:pPr algn="ctr" fontAlgn="b"/>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i="0" u="none" strike="noStrike" dirty="0">
                          <a:solidFill>
                            <a:schemeClr val="bg1"/>
                          </a:solidFill>
                          <a:effectLst/>
                          <a:latin typeface="Calibri" panose="020F0502020204030204" pitchFamily="34" charset="0"/>
                          <a:cs typeface="Calibri" panose="020F0502020204030204" pitchFamily="34" charset="0"/>
                        </a:rPr>
                        <a:t>Модели</a:t>
                      </a:r>
                    </a:p>
                  </a:txBody>
                  <a:tcPr marL="9525" marR="9525" marT="9525" marB="0" anchor="ctr">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non-suicide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rowSpan="3">
                  <a:txBody>
                    <a:bodyPr/>
                    <a:lstStyle/>
                    <a:p>
                      <a:pPr algn="ctr" fontAlgn="b"/>
                      <a:r>
                        <a:rPr lang="en-US" sz="2000" u="none" strike="noStrike" dirty="0">
                          <a:solidFill>
                            <a:srgbClr val="182C6B"/>
                          </a:solidFill>
                          <a:effectLst/>
                          <a:latin typeface="Calibri" panose="020F0502020204030204" pitchFamily="34" charset="0"/>
                          <a:cs typeface="Calibri" panose="020F0502020204030204" pitchFamily="34" charset="0"/>
                        </a:rPr>
                        <a:t>precision</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0,96</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0,81</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0,85</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rowSpan="3">
                  <a:txBody>
                    <a:bodyPr/>
                    <a:lstStyle/>
                    <a:p>
                      <a:pPr algn="ctr" fontAlgn="b"/>
                      <a:r>
                        <a:rPr lang="en-US" sz="2000" u="none" strike="noStrike" dirty="0">
                          <a:solidFill>
                            <a:srgbClr val="182C6B"/>
                          </a:solidFill>
                          <a:effectLst/>
                          <a:latin typeface="Calibri" panose="020F0502020204030204" pitchFamily="34" charset="0"/>
                          <a:cs typeface="Calibri" panose="020F0502020204030204" pitchFamily="34" charset="0"/>
                        </a:rPr>
                        <a:t>recall </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b="1"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1"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0,78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0,97</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solidFill>
                      <a:srgbClr val="FFFF00"/>
                    </a:solidFill>
                  </a:tcPr>
                </a:tc>
                <a:extLst>
                  <a:ext uri="{0D108BD9-81ED-4DB2-BD59-A6C34878D82A}">
                    <a16:rowId xmlns:a16="http://schemas.microsoft.com/office/drawing/2014/main" val="10004"/>
                  </a:ext>
                </a:extLst>
              </a:tr>
              <a:tr h="190500">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0,84</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0,85</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6"/>
                  </a:ext>
                </a:extLst>
              </a:tr>
              <a:tr h="200025">
                <a:tc rowSpan="3">
                  <a:txBody>
                    <a:bodyPr/>
                    <a:lstStyle/>
                    <a:p>
                      <a:pPr algn="ctr" fontAlgn="b"/>
                      <a:r>
                        <a:rPr lang="en-US" sz="2000" u="none" strike="noStrike" dirty="0">
                          <a:solidFill>
                            <a:srgbClr val="182C6B"/>
                          </a:solidFill>
                          <a:effectLst/>
                          <a:latin typeface="Calibri" panose="020F0502020204030204" pitchFamily="34" charset="0"/>
                          <a:cs typeface="Calibri" panose="020F0502020204030204" pitchFamily="34" charset="0"/>
                        </a:rPr>
                        <a:t>f1-score</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0,86</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7"/>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0,87</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0,87</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8"/>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0,87</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9"/>
                  </a:ext>
                </a:extLst>
              </a:tr>
            </a:tbl>
          </a:graphicData>
        </a:graphic>
      </p:graphicFrame>
      <p:sp>
        <p:nvSpPr>
          <p:cNvPr id="11" name="Прямоугольник 10"/>
          <p:cNvSpPr/>
          <p:nvPr/>
        </p:nvSpPr>
        <p:spPr>
          <a:xfrm>
            <a:off x="179070" y="1491614"/>
            <a:ext cx="5737860" cy="3880485"/>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5" name="Таблица 4"/>
          <p:cNvGraphicFramePr>
            <a:graphicFrameLocks noGrp="1"/>
          </p:cNvGraphicFramePr>
          <p:nvPr>
            <p:extLst>
              <p:ext uri="{D42A27DB-BD31-4B8C-83A1-F6EECF244321}">
                <p14:modId xmlns:p14="http://schemas.microsoft.com/office/powerpoint/2010/main" val="2832282861"/>
              </p:ext>
            </p:extLst>
          </p:nvPr>
        </p:nvGraphicFramePr>
        <p:xfrm>
          <a:off x="6446522" y="2140268"/>
          <a:ext cx="5372100" cy="1967865"/>
        </p:xfrm>
        <a:graphic>
          <a:graphicData uri="http://schemas.openxmlformats.org/drawingml/2006/table">
            <a:tbl>
              <a:tblPr>
                <a:tableStyleId>{BC89EF96-8CEA-46FF-86C4-4CE0E7609802}</a:tableStyleId>
              </a:tblPr>
              <a:tblGrid>
                <a:gridCol w="1531618">
                  <a:extLst>
                    <a:ext uri="{9D8B030D-6E8A-4147-A177-3AD203B41FA5}">
                      <a16:colId xmlns:a16="http://schemas.microsoft.com/office/drawing/2014/main" val="20000"/>
                    </a:ext>
                  </a:extLst>
                </a:gridCol>
                <a:gridCol w="1114101">
                  <a:extLst>
                    <a:ext uri="{9D8B030D-6E8A-4147-A177-3AD203B41FA5}">
                      <a16:colId xmlns:a16="http://schemas.microsoft.com/office/drawing/2014/main" val="20001"/>
                    </a:ext>
                  </a:extLst>
                </a:gridCol>
                <a:gridCol w="871151">
                  <a:extLst>
                    <a:ext uri="{9D8B030D-6E8A-4147-A177-3AD203B41FA5}">
                      <a16:colId xmlns:a16="http://schemas.microsoft.com/office/drawing/2014/main" val="20002"/>
                    </a:ext>
                  </a:extLst>
                </a:gridCol>
                <a:gridCol w="984079">
                  <a:extLst>
                    <a:ext uri="{9D8B030D-6E8A-4147-A177-3AD203B41FA5}">
                      <a16:colId xmlns:a16="http://schemas.microsoft.com/office/drawing/2014/main" val="20003"/>
                    </a:ext>
                  </a:extLst>
                </a:gridCol>
                <a:gridCol w="871151">
                  <a:extLst>
                    <a:ext uri="{9D8B030D-6E8A-4147-A177-3AD203B41FA5}">
                      <a16:colId xmlns:a16="http://schemas.microsoft.com/office/drawing/2014/main" val="20004"/>
                    </a:ext>
                  </a:extLst>
                </a:gridCol>
              </a:tblGrid>
              <a:tr h="200025">
                <a:tc>
                  <a:txBody>
                    <a:bodyPr/>
                    <a:lstStyle/>
                    <a:p>
                      <a:pPr algn="ctr" fontAlgn="b"/>
                      <a:endParaRPr lang="ru-RU"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precision </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recall </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f1-score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support</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B w="12700" cap="flat" cmpd="sng" algn="ctr">
                      <a:solidFill>
                        <a:srgbClr val="C00000"/>
                      </a:solidFill>
                      <a:prstDash val="solid"/>
                      <a:round/>
                      <a:headEnd type="none" w="med" len="med"/>
                      <a:tailEnd type="none" w="med" len="med"/>
                    </a:lnB>
                    <a:solidFill>
                      <a:srgbClr val="182C6B"/>
                    </a:solidFill>
                  </a:tcPr>
                </a:tc>
                <a:extLst>
                  <a:ext uri="{0D108BD9-81ED-4DB2-BD59-A6C34878D82A}">
                    <a16:rowId xmlns:a16="http://schemas.microsoft.com/office/drawing/2014/main" val="10000"/>
                  </a:ext>
                </a:extLst>
              </a:tr>
              <a:tr h="200025">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non-suicide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0,96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0,65</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24076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1"/>
                  </a:ext>
                </a:extLst>
              </a:tr>
              <a:tr h="200025">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0,28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0,02</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0,03</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00"/>
                    </a:solidFill>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23914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2"/>
                  </a:ext>
                </a:extLst>
              </a:tr>
              <a:tr h="200025">
                <a:tc gridSpan="3">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accuracy</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hMerge="1">
                  <a:txBody>
                    <a:bodyPr/>
                    <a:lstStyle/>
                    <a:p>
                      <a:endParaRPr lang="ru-RU"/>
                    </a:p>
                  </a:txBody>
                  <a:tcPr/>
                </a:tc>
                <a:tc hMerge="1">
                  <a:txBody>
                    <a:bodyPr/>
                    <a:lstStyle/>
                    <a:p>
                      <a:pPr algn="ctr" fontAlgn="b"/>
                      <a:endParaRPr lang="ru-RU" sz="20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3"/>
                  </a:ext>
                </a:extLst>
              </a:tr>
              <a:tr h="200025">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macro </a:t>
                      </a:r>
                      <a:r>
                        <a:rPr lang="en-US" sz="2000" u="none" strike="noStrike" dirty="0" err="1">
                          <a:solidFill>
                            <a:srgbClr val="182C6B"/>
                          </a:solidFill>
                          <a:effectLst/>
                          <a:latin typeface="Calibri" panose="020F0502020204030204" pitchFamily="34" charset="0"/>
                          <a:cs typeface="Calibri" panose="020F0502020204030204" pitchFamily="34" charset="0"/>
                        </a:rPr>
                        <a:t>avg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0,49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4"/>
                  </a:ext>
                </a:extLst>
              </a:tr>
              <a:tr h="200025">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weighted </a:t>
                      </a:r>
                      <a:r>
                        <a:rPr lang="en-US" sz="2000" u="none" strike="noStrike" dirty="0" err="1">
                          <a:solidFill>
                            <a:srgbClr val="182C6B"/>
                          </a:solidFill>
                          <a:effectLst/>
                          <a:latin typeface="Calibri" panose="020F0502020204030204" pitchFamily="34" charset="0"/>
                          <a:cs typeface="Calibri" panose="020F0502020204030204" pitchFamily="34" charset="0"/>
                        </a:rPr>
                        <a:t>avg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
        <p:nvSpPr>
          <p:cNvPr id="6" name="Прямоугольник 5"/>
          <p:cNvSpPr/>
          <p:nvPr/>
        </p:nvSpPr>
        <p:spPr>
          <a:xfrm>
            <a:off x="8249959" y="1573444"/>
            <a:ext cx="1808508" cy="400110"/>
          </a:xfrm>
          <a:prstGeom prst="rect">
            <a:avLst/>
          </a:prstGeom>
          <a:solidFill>
            <a:srgbClr val="C00000"/>
          </a:solidFill>
          <a:ln>
            <a:solidFill>
              <a:srgbClr val="C00000"/>
            </a:solidFill>
          </a:ln>
        </p:spPr>
        <p:txBody>
          <a:bodyPr wrap="none">
            <a:spAutoFit/>
          </a:bodyPr>
          <a:lstStyle/>
          <a:p>
            <a:pPr fontAlgn="b"/>
            <a:r>
              <a:rPr lang="en-US" sz="2000" b="1" dirty="0" err="1">
                <a:solidFill>
                  <a:schemeClr val="bg1"/>
                </a:solidFill>
                <a:latin typeface="Calibri" panose="020F0502020204030204" pitchFamily="34" charset="0"/>
                <a:cs typeface="Calibri" panose="020F0502020204030204" pitchFamily="34" charset="0"/>
              </a:rPr>
              <a:t>MultinomialNB</a:t>
            </a:r>
            <a:endParaRPr lang="ru-RU" sz="2000" b="1" dirty="0">
              <a:solidFill>
                <a:schemeClr val="bg1"/>
              </a:solidFill>
              <a:latin typeface="Calibri" panose="020F0502020204030204" pitchFamily="34" charset="0"/>
              <a:cs typeface="Calibri" panose="020F0502020204030204" pitchFamily="34" charset="0"/>
            </a:endParaRPr>
          </a:p>
        </p:txBody>
      </p:sp>
      <p:sp>
        <p:nvSpPr>
          <p:cNvPr id="14" name="Прямоугольник 13"/>
          <p:cNvSpPr/>
          <p:nvPr/>
        </p:nvSpPr>
        <p:spPr>
          <a:xfrm>
            <a:off x="6446522" y="2154080"/>
            <a:ext cx="5372100" cy="19540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sp>
        <p:nvSpPr>
          <p:cNvPr id="331" name="Google Shape;331;p1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1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Разработка бота </a:t>
            </a:r>
            <a:endParaRPr sz="4000" b="1" i="0" u="none" strike="noStrike" cap="none">
              <a:solidFill>
                <a:schemeClr val="lt1"/>
              </a:solidFill>
              <a:latin typeface="Calibri"/>
              <a:ea typeface="Calibri"/>
              <a:cs typeface="Calibri"/>
              <a:sym typeface="Calibri"/>
            </a:endParaRPr>
          </a:p>
        </p:txBody>
      </p:sp>
      <p:sp>
        <p:nvSpPr>
          <p:cNvPr id="333" name="Google Shape;333;p1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15</a:t>
            </a:r>
            <a:endParaRPr sz="1400" b="0" i="0" u="none" strike="noStrike" cap="none" dirty="0">
              <a:solidFill>
                <a:srgbClr val="000000"/>
              </a:solidFill>
              <a:latin typeface="Arial"/>
              <a:ea typeface="Arial"/>
              <a:cs typeface="Arial"/>
              <a:sym typeface="Arial"/>
            </a:endParaRPr>
          </a:p>
        </p:txBody>
      </p:sp>
      <p:sp>
        <p:nvSpPr>
          <p:cNvPr id="334" name="Google Shape;334;p14"/>
          <p:cNvSpPr/>
          <p:nvPr/>
        </p:nvSpPr>
        <p:spPr>
          <a:xfrm>
            <a:off x="277719" y="962666"/>
            <a:ext cx="1163656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Взаимодействие c чат-ботами посредством мессенджера Telegram – повсеместно распространенная практика</a:t>
            </a:r>
            <a:endParaRPr/>
          </a:p>
        </p:txBody>
      </p:sp>
      <p:pic>
        <p:nvPicPr>
          <p:cNvPr id="335" name="Google Shape;335;p14"/>
          <p:cNvPicPr preferRelativeResize="0"/>
          <p:nvPr/>
        </p:nvPicPr>
        <p:blipFill rotWithShape="1">
          <a:blip r:embed="rId3">
            <a:alphaModFix/>
          </a:blip>
          <a:srcRect/>
          <a:stretch/>
        </p:blipFill>
        <p:spPr>
          <a:xfrm>
            <a:off x="289083" y="1763378"/>
            <a:ext cx="3971925" cy="4486275"/>
          </a:xfrm>
          <a:prstGeom prst="rect">
            <a:avLst/>
          </a:prstGeom>
          <a:noFill/>
          <a:ln>
            <a:noFill/>
          </a:ln>
        </p:spPr>
      </p:pic>
      <p:pic>
        <p:nvPicPr>
          <p:cNvPr id="336" name="Google Shape;336;p14"/>
          <p:cNvPicPr preferRelativeResize="0"/>
          <p:nvPr/>
        </p:nvPicPr>
        <p:blipFill rotWithShape="1">
          <a:blip r:embed="rId4">
            <a:alphaModFix/>
          </a:blip>
          <a:srcRect/>
          <a:stretch/>
        </p:blipFill>
        <p:spPr>
          <a:xfrm>
            <a:off x="4317155" y="1763378"/>
            <a:ext cx="3749592" cy="4388411"/>
          </a:xfrm>
          <a:prstGeom prst="rect">
            <a:avLst/>
          </a:prstGeom>
          <a:noFill/>
          <a:ln>
            <a:noFill/>
          </a:ln>
        </p:spPr>
      </p:pic>
      <p:sp>
        <p:nvSpPr>
          <p:cNvPr id="337" name="Google Shape;337;p14"/>
          <p:cNvSpPr/>
          <p:nvPr/>
        </p:nvSpPr>
        <p:spPr>
          <a:xfrm>
            <a:off x="8393361" y="2061068"/>
            <a:ext cx="3155577"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Название: </a:t>
            </a:r>
            <a:r>
              <a:rPr lang="ru-RU" sz="1800" b="0" i="0" u="none" strike="noStrike" cap="none">
                <a:solidFill>
                  <a:srgbClr val="182C6B"/>
                </a:solidFill>
                <a:latin typeface="Calibri"/>
                <a:ea typeface="Calibri"/>
                <a:cs typeface="Calibri"/>
                <a:sym typeface="Calibri"/>
              </a:rPr>
              <a:t>suicide_post_checker_bot</a:t>
            </a: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Поддерживаемые комманды:</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/start</a:t>
            </a:r>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/train</a:t>
            </a:r>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Используемые Python-библиотеки:</a:t>
            </a:r>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telebot</a:t>
            </a:r>
            <a:endParaRPr sz="1800" b="0" i="0" u="none" strike="noStrike" cap="none">
              <a:solidFill>
                <a:srgbClr val="182C6B"/>
              </a:solidFill>
              <a:latin typeface="Calibri"/>
              <a:ea typeface="Calibri"/>
              <a:cs typeface="Calibri"/>
              <a:sym typeface="Calibri"/>
            </a:endParaRPr>
          </a:p>
        </p:txBody>
      </p:sp>
      <p:sp>
        <p:nvSpPr>
          <p:cNvPr id="338" name="Google Shape;338;p14"/>
          <p:cNvSpPr/>
          <p:nvPr/>
        </p:nvSpPr>
        <p:spPr>
          <a:xfrm>
            <a:off x="8340811" y="2061068"/>
            <a:ext cx="2934730" cy="3901067"/>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1"/>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11"/>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Облачные технологии</a:t>
            </a:r>
            <a:endParaRPr sz="4000" b="1" i="0" u="none" strike="noStrike" cap="none">
              <a:solidFill>
                <a:schemeClr val="lt1"/>
              </a:solidFill>
              <a:latin typeface="Calibri"/>
              <a:ea typeface="Calibri"/>
              <a:cs typeface="Calibri"/>
              <a:sym typeface="Calibri"/>
            </a:endParaRPr>
          </a:p>
        </p:txBody>
      </p:sp>
      <p:sp>
        <p:nvSpPr>
          <p:cNvPr id="345" name="Google Shape;345;p11"/>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16</a:t>
            </a:r>
            <a:endParaRPr sz="1400" b="0" i="0" u="none" strike="noStrike" cap="none" dirty="0">
              <a:solidFill>
                <a:srgbClr val="000000"/>
              </a:solidFill>
              <a:latin typeface="Arial"/>
              <a:ea typeface="Arial"/>
              <a:cs typeface="Arial"/>
              <a:sym typeface="Arial"/>
            </a:endParaRPr>
          </a:p>
        </p:txBody>
      </p:sp>
      <p:sp>
        <p:nvSpPr>
          <p:cNvPr id="346" name="Google Shape;346;p11"/>
          <p:cNvSpPr/>
          <p:nvPr/>
        </p:nvSpPr>
        <p:spPr>
          <a:xfrm>
            <a:off x="509336" y="1016400"/>
            <a:ext cx="1069206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Размещение бота на виртуальной машине в одном из облачных провайдеров - также повсеместно распространенная практика</a:t>
            </a:r>
            <a:endParaRPr/>
          </a:p>
        </p:txBody>
      </p:sp>
      <p:sp>
        <p:nvSpPr>
          <p:cNvPr id="347" name="Google Shape;347;p11"/>
          <p:cNvSpPr/>
          <p:nvPr/>
        </p:nvSpPr>
        <p:spPr>
          <a:xfrm>
            <a:off x="8170465" y="2181757"/>
            <a:ext cx="2869696"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Провайдер:</a:t>
            </a:r>
            <a:endParaRPr sz="2000" b="1"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Yandex Cloud</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Операционная система</a:t>
            </a:r>
            <a:r>
              <a:rPr lang="ru-RU" sz="2000" b="0" i="0" u="none" strike="noStrike" cap="none">
                <a:solidFill>
                  <a:srgbClr val="182C6B"/>
                </a:solidFill>
                <a:latin typeface="Calibri"/>
                <a:ea typeface="Calibri"/>
                <a:cs typeface="Calibri"/>
                <a:sym typeface="Calibri"/>
              </a:rPr>
              <a:t>:</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ALT Linux</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Публичный IP-адрес:</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158.160.3.157</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 </a:t>
            </a:r>
            <a:endParaRPr sz="2000" b="0" i="0" u="none" strike="noStrike" cap="none">
              <a:solidFill>
                <a:srgbClr val="182C6B"/>
              </a:solidFill>
              <a:latin typeface="Calibri"/>
              <a:ea typeface="Calibri"/>
              <a:cs typeface="Calibri"/>
              <a:sym typeface="Calibri"/>
            </a:endParaRPr>
          </a:p>
        </p:txBody>
      </p:sp>
      <p:pic>
        <p:nvPicPr>
          <p:cNvPr id="348" name="Google Shape;348;p11"/>
          <p:cNvPicPr preferRelativeResize="0"/>
          <p:nvPr/>
        </p:nvPicPr>
        <p:blipFill rotWithShape="1">
          <a:blip r:embed="rId3">
            <a:alphaModFix/>
          </a:blip>
          <a:srcRect/>
          <a:stretch/>
        </p:blipFill>
        <p:spPr>
          <a:xfrm>
            <a:off x="749968" y="1962203"/>
            <a:ext cx="4894276" cy="4480811"/>
          </a:xfrm>
          <a:prstGeom prst="rect">
            <a:avLst/>
          </a:prstGeom>
          <a:noFill/>
          <a:ln>
            <a:noFill/>
          </a:ln>
        </p:spPr>
      </p:pic>
      <p:sp>
        <p:nvSpPr>
          <p:cNvPr id="349" name="Google Shape;349;p11"/>
          <p:cNvSpPr/>
          <p:nvPr/>
        </p:nvSpPr>
        <p:spPr>
          <a:xfrm>
            <a:off x="7970108" y="1962203"/>
            <a:ext cx="3305433" cy="3048462"/>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28"/>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Контейнеризация</a:t>
            </a:r>
            <a:endParaRPr sz="4000" b="1" i="0" u="none" strike="noStrike" cap="none">
              <a:solidFill>
                <a:schemeClr val="lt1"/>
              </a:solidFill>
              <a:latin typeface="Calibri"/>
              <a:ea typeface="Calibri"/>
              <a:cs typeface="Calibri"/>
              <a:sym typeface="Calibri"/>
            </a:endParaRPr>
          </a:p>
        </p:txBody>
      </p:sp>
      <p:sp>
        <p:nvSpPr>
          <p:cNvPr id="356" name="Google Shape;356;p28"/>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17</a:t>
            </a:r>
            <a:endParaRPr sz="1400" b="0" i="0" u="none" strike="noStrike" cap="none" dirty="0">
              <a:solidFill>
                <a:srgbClr val="000000"/>
              </a:solidFill>
              <a:latin typeface="Arial"/>
              <a:ea typeface="Arial"/>
              <a:cs typeface="Arial"/>
              <a:sym typeface="Arial"/>
            </a:endParaRPr>
          </a:p>
        </p:txBody>
      </p:sp>
      <p:sp>
        <p:nvSpPr>
          <p:cNvPr id="357" name="Google Shape;357;p28"/>
          <p:cNvSpPr/>
          <p:nvPr/>
        </p:nvSpPr>
        <p:spPr>
          <a:xfrm>
            <a:off x="561472" y="1048860"/>
            <a:ext cx="1122145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Контейниризация приложений (в том числе и ботов) также обычная практика. </a:t>
            </a:r>
            <a:endParaRPr/>
          </a:p>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Один сервер – один или несколько ботов. Каждый в своём контейнере.</a:t>
            </a:r>
            <a:endParaRPr/>
          </a:p>
        </p:txBody>
      </p:sp>
      <p:pic>
        <p:nvPicPr>
          <p:cNvPr id="358" name="Google Shape;358;p28"/>
          <p:cNvPicPr preferRelativeResize="0"/>
          <p:nvPr/>
        </p:nvPicPr>
        <p:blipFill rotWithShape="1">
          <a:blip r:embed="rId3">
            <a:alphaModFix/>
          </a:blip>
          <a:srcRect t="5377" r="15568"/>
          <a:stretch/>
        </p:blipFill>
        <p:spPr>
          <a:xfrm>
            <a:off x="531989" y="1896761"/>
            <a:ext cx="6688632" cy="4201297"/>
          </a:xfrm>
          <a:prstGeom prst="rect">
            <a:avLst/>
          </a:prstGeom>
          <a:noFill/>
          <a:ln>
            <a:noFill/>
          </a:ln>
        </p:spPr>
      </p:pic>
      <p:sp>
        <p:nvSpPr>
          <p:cNvPr id="359" name="Google Shape;359;p28"/>
          <p:cNvSpPr/>
          <p:nvPr/>
        </p:nvSpPr>
        <p:spPr>
          <a:xfrm>
            <a:off x="7997681" y="2411383"/>
            <a:ext cx="3268844"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Система </a:t>
            </a:r>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контейнеризации:</a:t>
            </a:r>
            <a:endParaRPr sz="2000" b="1"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Docker</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Образ:</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Python Docker Official Image </a:t>
            </a:r>
            <a:endParaRPr sz="2000" b="0" i="0" u="none" strike="noStrike" cap="none">
              <a:solidFill>
                <a:srgbClr val="182C6B"/>
              </a:solidFill>
              <a:latin typeface="Calibri"/>
              <a:ea typeface="Calibri"/>
              <a:cs typeface="Calibri"/>
              <a:sym typeface="Calibri"/>
            </a:endParaRPr>
          </a:p>
        </p:txBody>
      </p:sp>
      <p:sp>
        <p:nvSpPr>
          <p:cNvPr id="360" name="Google Shape;360;p28"/>
          <p:cNvSpPr/>
          <p:nvPr/>
        </p:nvSpPr>
        <p:spPr>
          <a:xfrm>
            <a:off x="7970108" y="2267465"/>
            <a:ext cx="3305433" cy="2403390"/>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28"/>
          <p:cNvSpPr txBox="1"/>
          <p:nvPr/>
        </p:nvSpPr>
        <p:spPr>
          <a:xfrm>
            <a:off x="4674972" y="-79833"/>
            <a:ext cx="7517027"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2800" b="1" i="0" u="none" strike="noStrike" cap="none" dirty="0">
                <a:solidFill>
                  <a:schemeClr val="lt1"/>
                </a:solidFill>
                <a:latin typeface="Calibri"/>
                <a:ea typeface="Calibri"/>
                <a:cs typeface="Calibri"/>
                <a:sym typeface="Calibri"/>
              </a:rPr>
              <a:t>Работа ТГ-бота: </a:t>
            </a:r>
          </a:p>
          <a:p>
            <a:pPr marL="0" marR="0" lvl="0" indent="0" algn="ctr" rtl="0">
              <a:lnSpc>
                <a:spcPct val="100000"/>
              </a:lnSpc>
              <a:spcBef>
                <a:spcPts val="0"/>
              </a:spcBef>
              <a:spcAft>
                <a:spcPts val="0"/>
              </a:spcAft>
              <a:buClr>
                <a:srgbClr val="000000"/>
              </a:buClr>
              <a:buSzPts val="4000"/>
              <a:buFont typeface="Arial"/>
              <a:buNone/>
            </a:pPr>
            <a:r>
              <a:rPr lang="en-US" sz="2800" b="1" i="0" u="none" strike="noStrike" cap="none" dirty="0">
                <a:solidFill>
                  <a:schemeClr val="lt1"/>
                </a:solidFill>
                <a:latin typeface="Calibri"/>
                <a:ea typeface="Calibri"/>
                <a:cs typeface="Calibri"/>
                <a:sym typeface="Calibri"/>
              </a:rPr>
              <a:t>@suicide_post_checker_bot</a:t>
            </a:r>
            <a:endParaRPr sz="2800" b="1" i="0" u="none" strike="noStrike" cap="none" dirty="0">
              <a:solidFill>
                <a:schemeClr val="lt1"/>
              </a:solidFill>
              <a:latin typeface="Calibri"/>
              <a:ea typeface="Calibri"/>
              <a:cs typeface="Calibri"/>
              <a:sym typeface="Calibri"/>
            </a:endParaRPr>
          </a:p>
        </p:txBody>
      </p:sp>
      <p:sp>
        <p:nvSpPr>
          <p:cNvPr id="356" name="Google Shape;356;p28"/>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18</a:t>
            </a:r>
            <a:endParaRPr sz="1400" b="0" i="0" u="none" strike="noStrike" cap="none" dirty="0">
              <a:solidFill>
                <a:srgbClr val="000000"/>
              </a:solidFill>
              <a:latin typeface="Arial"/>
              <a:ea typeface="Arial"/>
              <a:cs typeface="Arial"/>
              <a:sym typeface="Arial"/>
            </a:endParaRPr>
          </a:p>
        </p:txBody>
      </p:sp>
      <p:pic>
        <p:nvPicPr>
          <p:cNvPr id="3" name="Рисунок 2">
            <a:extLst>
              <a:ext uri="{FF2B5EF4-FFF2-40B4-BE49-F238E27FC236}">
                <a16:creationId xmlns:a16="http://schemas.microsoft.com/office/drawing/2014/main" id="{2C77B660-4E73-4EA1-B591-310AB40B739F}"/>
              </a:ext>
            </a:extLst>
          </p:cNvPr>
          <p:cNvPicPr>
            <a:picLocks noChangeAspect="1"/>
          </p:cNvPicPr>
          <p:nvPr/>
        </p:nvPicPr>
        <p:blipFill rotWithShape="1">
          <a:blip r:embed="rId3"/>
          <a:srcRect t="5225"/>
          <a:stretch/>
        </p:blipFill>
        <p:spPr>
          <a:xfrm>
            <a:off x="196473" y="1643631"/>
            <a:ext cx="4404404" cy="4015564"/>
          </a:xfrm>
          <a:prstGeom prst="rect">
            <a:avLst/>
          </a:prstGeom>
        </p:spPr>
      </p:pic>
      <p:pic>
        <p:nvPicPr>
          <p:cNvPr id="5" name="Рисунок 4">
            <a:extLst>
              <a:ext uri="{FF2B5EF4-FFF2-40B4-BE49-F238E27FC236}">
                <a16:creationId xmlns:a16="http://schemas.microsoft.com/office/drawing/2014/main" id="{602CAD61-6172-465D-A12D-E31505F87225}"/>
              </a:ext>
            </a:extLst>
          </p:cNvPr>
          <p:cNvPicPr>
            <a:picLocks noChangeAspect="1"/>
          </p:cNvPicPr>
          <p:nvPr/>
        </p:nvPicPr>
        <p:blipFill>
          <a:blip r:embed="rId4"/>
          <a:stretch>
            <a:fillRect/>
          </a:stretch>
        </p:blipFill>
        <p:spPr>
          <a:xfrm>
            <a:off x="4797350" y="1513694"/>
            <a:ext cx="3971346" cy="4275438"/>
          </a:xfrm>
          <a:prstGeom prst="rect">
            <a:avLst/>
          </a:prstGeom>
        </p:spPr>
      </p:pic>
      <p:pic>
        <p:nvPicPr>
          <p:cNvPr id="7" name="Рисунок 6">
            <a:extLst>
              <a:ext uri="{FF2B5EF4-FFF2-40B4-BE49-F238E27FC236}">
                <a16:creationId xmlns:a16="http://schemas.microsoft.com/office/drawing/2014/main" id="{DFD57BCB-0FAF-469D-942C-9254B7D8ACAE}"/>
              </a:ext>
            </a:extLst>
          </p:cNvPr>
          <p:cNvPicPr>
            <a:picLocks noChangeAspect="1"/>
          </p:cNvPicPr>
          <p:nvPr/>
        </p:nvPicPr>
        <p:blipFill>
          <a:blip r:embed="rId5"/>
          <a:stretch>
            <a:fillRect/>
          </a:stretch>
        </p:blipFill>
        <p:spPr>
          <a:xfrm>
            <a:off x="8965169" y="1028692"/>
            <a:ext cx="3030359" cy="5245443"/>
          </a:xfrm>
          <a:prstGeom prst="rect">
            <a:avLst/>
          </a:prstGeom>
        </p:spPr>
      </p:pic>
      <p:cxnSp>
        <p:nvCxnSpPr>
          <p:cNvPr id="17" name="Прямая соединительная линия 16">
            <a:extLst>
              <a:ext uri="{FF2B5EF4-FFF2-40B4-BE49-F238E27FC236}">
                <a16:creationId xmlns:a16="http://schemas.microsoft.com/office/drawing/2014/main" id="{FFFF202F-B3E2-4C29-83BE-C7F23EACC9E3}"/>
              </a:ext>
            </a:extLst>
          </p:cNvPr>
          <p:cNvCxnSpPr/>
          <p:nvPr/>
        </p:nvCxnSpPr>
        <p:spPr>
          <a:xfrm>
            <a:off x="4674973" y="0"/>
            <a:ext cx="0" cy="6858000"/>
          </a:xfrm>
          <a:prstGeom prst="line">
            <a:avLst/>
          </a:prstGeom>
          <a:ln w="57150">
            <a:solidFill>
              <a:srgbClr val="182C6B"/>
            </a:solidFill>
          </a:ln>
        </p:spPr>
        <p:style>
          <a:lnRef idx="1">
            <a:schemeClr val="accent1"/>
          </a:lnRef>
          <a:fillRef idx="0">
            <a:schemeClr val="accent1"/>
          </a:fillRef>
          <a:effectRef idx="0">
            <a:schemeClr val="accent1"/>
          </a:effectRef>
          <a:fontRef idx="minor">
            <a:schemeClr val="tx1"/>
          </a:fontRef>
        </p:style>
      </p:cxnSp>
      <p:sp>
        <p:nvSpPr>
          <p:cNvPr id="18" name="Google Shape;317;g325f01b7324_2_0">
            <a:extLst>
              <a:ext uri="{FF2B5EF4-FFF2-40B4-BE49-F238E27FC236}">
                <a16:creationId xmlns:a16="http://schemas.microsoft.com/office/drawing/2014/main" id="{5D28CAE3-E331-4FBD-9D6C-B1A65FD666AC}"/>
              </a:ext>
            </a:extLst>
          </p:cNvPr>
          <p:cNvSpPr txBox="1"/>
          <p:nvPr/>
        </p:nvSpPr>
        <p:spPr>
          <a:xfrm>
            <a:off x="1" y="139500"/>
            <a:ext cx="467497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2800" b="1" dirty="0">
                <a:solidFill>
                  <a:schemeClr val="lt1"/>
                </a:solidFill>
                <a:latin typeface="Calibri"/>
                <a:ea typeface="Calibri"/>
                <a:cs typeface="Calibri"/>
                <a:sym typeface="Calibri"/>
              </a:rPr>
              <a:t>Проверка работы модели</a:t>
            </a:r>
            <a:endParaRPr sz="2800" b="1" dirty="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127155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5"/>
          <p:cNvSpPr txBox="1"/>
          <p:nvPr/>
        </p:nvSpPr>
        <p:spPr>
          <a:xfrm>
            <a:off x="1145330" y="78057"/>
            <a:ext cx="990134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Возможные области применения проекта</a:t>
            </a:r>
            <a:endParaRPr sz="4000" b="1" i="0" u="none" strike="noStrike" cap="none">
              <a:solidFill>
                <a:schemeClr val="lt1"/>
              </a:solidFill>
              <a:latin typeface="Calibri"/>
              <a:ea typeface="Calibri"/>
              <a:cs typeface="Calibri"/>
              <a:sym typeface="Calibri"/>
            </a:endParaRPr>
          </a:p>
        </p:txBody>
      </p:sp>
      <p:sp>
        <p:nvSpPr>
          <p:cNvPr id="367" name="Google Shape;367;p5"/>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19</a:t>
            </a:r>
            <a:endParaRPr sz="1400" b="0" i="0" u="none" strike="noStrike" cap="none" dirty="0">
              <a:solidFill>
                <a:srgbClr val="000000"/>
              </a:solidFill>
              <a:latin typeface="Arial"/>
              <a:ea typeface="Arial"/>
              <a:cs typeface="Arial"/>
              <a:sym typeface="Arial"/>
            </a:endParaRPr>
          </a:p>
        </p:txBody>
      </p:sp>
      <p:sp>
        <p:nvSpPr>
          <p:cNvPr id="368" name="Google Shape;368;p5"/>
          <p:cNvSpPr txBox="1"/>
          <p:nvPr/>
        </p:nvSpPr>
        <p:spPr>
          <a:xfrm>
            <a:off x="177546" y="4443122"/>
            <a:ext cx="265176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Обнаружение суицидальных мыслей </a:t>
            </a:r>
            <a:endParaRPr sz="1400" b="0" i="0" u="none" strike="noStrike" cap="none">
              <a:solidFill>
                <a:srgbClr val="000000"/>
              </a:solidFill>
              <a:latin typeface="Arial"/>
              <a:ea typeface="Arial"/>
              <a:cs typeface="Arial"/>
              <a:sym typeface="Arial"/>
            </a:endParaRPr>
          </a:p>
        </p:txBody>
      </p:sp>
      <p:pic>
        <p:nvPicPr>
          <p:cNvPr id="369" name="Google Shape;369;p5" descr="Picture background"/>
          <p:cNvPicPr preferRelativeResize="0"/>
          <p:nvPr/>
        </p:nvPicPr>
        <p:blipFill rotWithShape="1">
          <a:blip r:embed="rId3">
            <a:alphaModFix/>
          </a:blip>
          <a:srcRect l="25620" r="29863"/>
          <a:stretch/>
        </p:blipFill>
        <p:spPr>
          <a:xfrm>
            <a:off x="482456" y="1737065"/>
            <a:ext cx="2041940" cy="2628000"/>
          </a:xfrm>
          <a:prstGeom prst="rect">
            <a:avLst/>
          </a:prstGeom>
          <a:noFill/>
          <a:ln>
            <a:noFill/>
          </a:ln>
        </p:spPr>
      </p:pic>
      <p:sp>
        <p:nvSpPr>
          <p:cNvPr id="370" name="Google Shape;370;p5"/>
          <p:cNvSpPr txBox="1"/>
          <p:nvPr/>
        </p:nvSpPr>
        <p:spPr>
          <a:xfrm>
            <a:off x="6220968" y="4443122"/>
            <a:ext cx="28079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Исследование анализа настроений </a:t>
            </a:r>
            <a:endParaRPr sz="1400" b="0" i="0" u="none" strike="noStrike" cap="none">
              <a:solidFill>
                <a:srgbClr val="000000"/>
              </a:solidFill>
              <a:latin typeface="Arial"/>
              <a:ea typeface="Arial"/>
              <a:cs typeface="Arial"/>
              <a:sym typeface="Arial"/>
            </a:endParaRPr>
          </a:p>
        </p:txBody>
      </p:sp>
      <p:pic>
        <p:nvPicPr>
          <p:cNvPr id="371" name="Google Shape;371;p5"/>
          <p:cNvPicPr preferRelativeResize="0"/>
          <p:nvPr/>
        </p:nvPicPr>
        <p:blipFill rotWithShape="1">
          <a:blip r:embed="rId4">
            <a:alphaModFix/>
          </a:blip>
          <a:srcRect l="24275" r="5132"/>
          <a:stretch/>
        </p:blipFill>
        <p:spPr>
          <a:xfrm>
            <a:off x="6568787" y="1737065"/>
            <a:ext cx="2112332" cy="2628000"/>
          </a:xfrm>
          <a:prstGeom prst="rect">
            <a:avLst/>
          </a:prstGeom>
          <a:noFill/>
          <a:ln>
            <a:noFill/>
          </a:ln>
        </p:spPr>
      </p:pic>
      <p:sp>
        <p:nvSpPr>
          <p:cNvPr id="372" name="Google Shape;372;p5"/>
          <p:cNvSpPr txBox="1"/>
          <p:nvPr/>
        </p:nvSpPr>
        <p:spPr>
          <a:xfrm>
            <a:off x="3006852" y="4443122"/>
            <a:ext cx="30365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Поддержка психического здоровья </a:t>
            </a:r>
            <a:endParaRPr sz="1400" b="0" i="0" u="none" strike="noStrike" cap="none">
              <a:solidFill>
                <a:srgbClr val="000000"/>
              </a:solidFill>
              <a:latin typeface="Arial"/>
              <a:ea typeface="Arial"/>
              <a:cs typeface="Arial"/>
              <a:sym typeface="Arial"/>
            </a:endParaRPr>
          </a:p>
        </p:txBody>
      </p:sp>
      <p:pic>
        <p:nvPicPr>
          <p:cNvPr id="373" name="Google Shape;373;p5"/>
          <p:cNvPicPr preferRelativeResize="0"/>
          <p:nvPr/>
        </p:nvPicPr>
        <p:blipFill rotWithShape="1">
          <a:blip r:embed="rId5">
            <a:alphaModFix/>
          </a:blip>
          <a:srcRect l="21821" r="17018"/>
          <a:stretch/>
        </p:blipFill>
        <p:spPr>
          <a:xfrm>
            <a:off x="3327524" y="1737065"/>
            <a:ext cx="2395226" cy="2628000"/>
          </a:xfrm>
          <a:prstGeom prst="rect">
            <a:avLst/>
          </a:prstGeom>
          <a:noFill/>
          <a:ln>
            <a:noFill/>
          </a:ln>
        </p:spPr>
      </p:pic>
      <p:sp>
        <p:nvSpPr>
          <p:cNvPr id="374" name="Google Shape;374;p5"/>
          <p:cNvSpPr txBox="1"/>
          <p:nvPr/>
        </p:nvSpPr>
        <p:spPr>
          <a:xfrm>
            <a:off x="9206484" y="4381587"/>
            <a:ext cx="280797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Осведомленность о проблемах общественного здравоохранения </a:t>
            </a:r>
            <a:endParaRPr sz="1200" b="0" i="0" u="none" strike="noStrike" cap="none">
              <a:solidFill>
                <a:srgbClr val="000000"/>
              </a:solidFill>
              <a:latin typeface="Arial"/>
              <a:ea typeface="Arial"/>
              <a:cs typeface="Arial"/>
              <a:sym typeface="Arial"/>
            </a:endParaRPr>
          </a:p>
        </p:txBody>
      </p:sp>
      <p:pic>
        <p:nvPicPr>
          <p:cNvPr id="375" name="Google Shape;375;p5"/>
          <p:cNvPicPr preferRelativeResize="0"/>
          <p:nvPr/>
        </p:nvPicPr>
        <p:blipFill rotWithShape="1">
          <a:blip r:embed="rId6">
            <a:alphaModFix/>
          </a:blip>
          <a:srcRect l="18264" r="6752"/>
          <a:stretch/>
        </p:blipFill>
        <p:spPr>
          <a:xfrm>
            <a:off x="9378626" y="1675530"/>
            <a:ext cx="2463687" cy="2628000"/>
          </a:xfrm>
          <a:prstGeom prst="rect">
            <a:avLst/>
          </a:prstGeom>
          <a:noFill/>
          <a:ln>
            <a:noFill/>
          </a:ln>
        </p:spPr>
      </p:pic>
      <p:sp>
        <p:nvSpPr>
          <p:cNvPr id="376" name="Google Shape;376;p5"/>
          <p:cNvSpPr/>
          <p:nvPr/>
        </p:nvSpPr>
        <p:spPr>
          <a:xfrm rot="5400000">
            <a:off x="1089426"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5"/>
          <p:cNvSpPr/>
          <p:nvPr/>
        </p:nvSpPr>
        <p:spPr>
          <a:xfrm rot="5400000">
            <a:off x="4111137"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5"/>
          <p:cNvSpPr/>
          <p:nvPr/>
        </p:nvSpPr>
        <p:spPr>
          <a:xfrm rot="5400000">
            <a:off x="7210953"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 name="Google Shape;379;p5"/>
          <p:cNvSpPr/>
          <p:nvPr/>
        </p:nvSpPr>
        <p:spPr>
          <a:xfrm rot="5400000">
            <a:off x="10196469"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3"/>
          <p:cNvGrpSpPr/>
          <p:nvPr/>
        </p:nvGrpSpPr>
        <p:grpSpPr>
          <a:xfrm>
            <a:off x="772784" y="2499465"/>
            <a:ext cx="2803805" cy="2541445"/>
            <a:chOff x="4924956" y="1343614"/>
            <a:chExt cx="2803805" cy="2541445"/>
          </a:xfrm>
        </p:grpSpPr>
        <p:sp>
          <p:nvSpPr>
            <p:cNvPr id="97" name="Google Shape;97;p3"/>
            <p:cNvSpPr txBox="1"/>
            <p:nvPr/>
          </p:nvSpPr>
          <p:spPr>
            <a:xfrm>
              <a:off x="4924956" y="1874096"/>
              <a:ext cx="280380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ru-RU" sz="5400" b="1" i="0" u="none" strike="noStrike" cap="none">
                  <a:solidFill>
                    <a:srgbClr val="C00000"/>
                  </a:solidFill>
                  <a:latin typeface="Calibri"/>
                  <a:ea typeface="Calibri"/>
                  <a:cs typeface="Calibri"/>
                  <a:sym typeface="Calibri"/>
                </a:rPr>
                <a:t>720 000 </a:t>
              </a:r>
              <a:endParaRPr sz="5400" b="1" i="0" u="none" strike="noStrike" cap="none">
                <a:solidFill>
                  <a:srgbClr val="C00000"/>
                </a:solidFill>
                <a:latin typeface="Calibri"/>
                <a:ea typeface="Calibri"/>
                <a:cs typeface="Calibri"/>
                <a:sym typeface="Calibri"/>
              </a:endParaRPr>
            </a:p>
          </p:txBody>
        </p:sp>
        <p:sp>
          <p:nvSpPr>
            <p:cNvPr id="98" name="Google Shape;98;p3"/>
            <p:cNvSpPr txBox="1"/>
            <p:nvPr/>
          </p:nvSpPr>
          <p:spPr>
            <a:xfrm>
              <a:off x="5000155" y="1343614"/>
              <a:ext cx="265340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0" i="0" u="none" strike="noStrike" cap="none">
                  <a:solidFill>
                    <a:srgbClr val="182C6B"/>
                  </a:solidFill>
                  <a:latin typeface="Calibri"/>
                  <a:ea typeface="Calibri"/>
                  <a:cs typeface="Calibri"/>
                  <a:sym typeface="Calibri"/>
                </a:rPr>
                <a:t>Ежегодно более </a:t>
              </a:r>
              <a:endParaRPr sz="2800" b="0" i="0" u="none" strike="noStrike" cap="none">
                <a:solidFill>
                  <a:srgbClr val="182C6B"/>
                </a:solidFill>
                <a:latin typeface="Calibri"/>
                <a:ea typeface="Calibri"/>
                <a:cs typeface="Calibri"/>
                <a:sym typeface="Calibri"/>
              </a:endParaRPr>
            </a:p>
          </p:txBody>
        </p:sp>
        <p:sp>
          <p:nvSpPr>
            <p:cNvPr id="99" name="Google Shape;99;p3"/>
            <p:cNvSpPr txBox="1"/>
            <p:nvPr/>
          </p:nvSpPr>
          <p:spPr>
            <a:xfrm>
              <a:off x="5109860" y="2623175"/>
              <a:ext cx="2433997" cy="1261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182C6B"/>
                  </a:solidFill>
                  <a:latin typeface="Calibri"/>
                  <a:ea typeface="Calibri"/>
                  <a:cs typeface="Calibri"/>
                  <a:sym typeface="Calibri"/>
                </a:rPr>
                <a:t>человек совершают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C00000"/>
                  </a:solidFill>
                  <a:latin typeface="Calibri"/>
                  <a:ea typeface="Calibri"/>
                  <a:cs typeface="Calibri"/>
                  <a:sym typeface="Calibri"/>
                </a:rPr>
                <a:t>самоубийство</a:t>
              </a:r>
              <a:endParaRPr sz="2400" b="1" i="0" u="none" strike="noStrike" cap="none">
                <a:solidFill>
                  <a:srgbClr val="C00000"/>
                </a:solidFill>
                <a:latin typeface="Calibri"/>
                <a:ea typeface="Calibri"/>
                <a:cs typeface="Calibri"/>
                <a:sym typeface="Calibri"/>
              </a:endParaRPr>
            </a:p>
          </p:txBody>
        </p:sp>
      </p:grpSp>
      <p:sp>
        <p:nvSpPr>
          <p:cNvPr id="100" name="Google Shape;100;p3"/>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3"/>
          <p:cNvSpPr txBox="1"/>
          <p:nvPr/>
        </p:nvSpPr>
        <p:spPr>
          <a:xfrm>
            <a:off x="0" y="6488668"/>
            <a:ext cx="6904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102" name="Google Shape;102;p3"/>
          <p:cNvSpPr txBox="1"/>
          <p:nvPr/>
        </p:nvSpPr>
        <p:spPr>
          <a:xfrm>
            <a:off x="4729278" y="78057"/>
            <a:ext cx="273344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Введение</a:t>
            </a:r>
            <a:endParaRPr sz="4000" b="1" i="0" u="none" strike="noStrike" cap="none">
              <a:solidFill>
                <a:schemeClr val="lt1"/>
              </a:solidFill>
              <a:latin typeface="Calibri"/>
              <a:ea typeface="Calibri"/>
              <a:cs typeface="Calibri"/>
              <a:sym typeface="Calibri"/>
            </a:endParaRPr>
          </a:p>
        </p:txBody>
      </p:sp>
      <p:pic>
        <p:nvPicPr>
          <p:cNvPr id="103" name="Google Shape;103;p3"/>
          <p:cNvPicPr preferRelativeResize="0"/>
          <p:nvPr/>
        </p:nvPicPr>
        <p:blipFill rotWithShape="1">
          <a:blip r:embed="rId3">
            <a:alphaModFix/>
          </a:blip>
          <a:srcRect/>
          <a:stretch/>
        </p:blipFill>
        <p:spPr>
          <a:xfrm>
            <a:off x="221138" y="894258"/>
            <a:ext cx="3067050" cy="952500"/>
          </a:xfrm>
          <a:prstGeom prst="rect">
            <a:avLst/>
          </a:prstGeom>
          <a:noFill/>
          <a:ln>
            <a:noFill/>
          </a:ln>
        </p:spPr>
      </p:pic>
      <p:sp>
        <p:nvSpPr>
          <p:cNvPr id="104" name="Google Shape;104;p3"/>
          <p:cNvSpPr txBox="1"/>
          <p:nvPr/>
        </p:nvSpPr>
        <p:spPr>
          <a:xfrm>
            <a:off x="4314869" y="3224306"/>
            <a:ext cx="3562262"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182C6B"/>
                </a:solidFill>
                <a:latin typeface="Calibri"/>
                <a:ea typeface="Calibri"/>
                <a:cs typeface="Calibri"/>
                <a:sym typeface="Calibri"/>
              </a:rPr>
              <a:t>На</a:t>
            </a:r>
            <a:r>
              <a:rPr lang="ru-RU" sz="2400" b="0" i="0" u="none" strike="noStrike" cap="none">
                <a:solidFill>
                  <a:schemeClr val="dk1"/>
                </a:solidFill>
                <a:latin typeface="Calibri"/>
                <a:ea typeface="Calibri"/>
                <a:cs typeface="Calibri"/>
                <a:sym typeface="Calibri"/>
              </a:rPr>
              <a:t> </a:t>
            </a:r>
            <a:r>
              <a:rPr lang="ru-RU" sz="2400" b="1" i="0" u="none" strike="noStrike" cap="none">
                <a:solidFill>
                  <a:srgbClr val="C00000"/>
                </a:solidFill>
                <a:latin typeface="Calibri"/>
                <a:ea typeface="Calibri"/>
                <a:cs typeface="Calibri"/>
                <a:sym typeface="Calibri"/>
              </a:rPr>
              <a:t>одно</a:t>
            </a:r>
            <a:r>
              <a:rPr lang="ru-RU" sz="2400" b="0" i="0" u="none" strike="noStrike" cap="none">
                <a:solidFill>
                  <a:schemeClr val="dk1"/>
                </a:solidFill>
                <a:latin typeface="Calibri"/>
                <a:ea typeface="Calibri"/>
                <a:cs typeface="Calibri"/>
                <a:sym typeface="Calibri"/>
              </a:rPr>
              <a:t> </a:t>
            </a:r>
            <a:r>
              <a:rPr lang="ru-RU" sz="2400" b="0" i="0" u="none" strike="noStrike" cap="none">
                <a:solidFill>
                  <a:srgbClr val="182C6B"/>
                </a:solidFill>
                <a:latin typeface="Calibri"/>
                <a:ea typeface="Calibri"/>
                <a:cs typeface="Calibri"/>
                <a:sym typeface="Calibri"/>
              </a:rPr>
              <a:t>самоубийство</a:t>
            </a:r>
            <a:r>
              <a:rPr lang="ru-RU" sz="2400" b="0" i="0" u="none" strike="noStrike" cap="none">
                <a:solidFill>
                  <a:schemeClr val="dk1"/>
                </a:solidFill>
                <a:latin typeface="Calibri"/>
                <a:ea typeface="Calibri"/>
                <a:cs typeface="Calibri"/>
                <a:sym typeface="Calibri"/>
              </a:rPr>
              <a:t> </a:t>
            </a:r>
            <a:r>
              <a:rPr lang="ru-RU" sz="2400" b="0" i="0" u="none" strike="noStrike" cap="none">
                <a:solidFill>
                  <a:srgbClr val="182C6B"/>
                </a:solidFill>
                <a:latin typeface="Calibri"/>
                <a:ea typeface="Calibri"/>
                <a:cs typeface="Calibri"/>
                <a:sym typeface="Calibri"/>
              </a:rPr>
              <a:t>приходится</a:t>
            </a:r>
            <a:r>
              <a:rPr lang="ru-RU" sz="2400" b="0" i="0" u="none" strike="noStrike" cap="none">
                <a:solidFill>
                  <a:schemeClr val="dk1"/>
                </a:solidFill>
                <a:latin typeface="Calibri"/>
                <a:ea typeface="Calibri"/>
                <a:cs typeface="Calibri"/>
                <a:sym typeface="Calibri"/>
              </a:rPr>
              <a:t> </a:t>
            </a:r>
            <a:r>
              <a:rPr lang="ru-RU" sz="2400" b="1" i="0" u="none" strike="noStrike" cap="none">
                <a:solidFill>
                  <a:srgbClr val="C00000"/>
                </a:solidFill>
                <a:latin typeface="Calibri"/>
                <a:ea typeface="Calibri"/>
                <a:cs typeface="Calibri"/>
                <a:sym typeface="Calibri"/>
              </a:rPr>
              <a:t>20 попыток </a:t>
            </a:r>
            <a:r>
              <a:rPr lang="ru-RU" sz="2400" b="0" i="0" u="none" strike="noStrike" cap="none">
                <a:solidFill>
                  <a:srgbClr val="182C6B"/>
                </a:solidFill>
                <a:latin typeface="Calibri"/>
                <a:ea typeface="Calibri"/>
                <a:cs typeface="Calibri"/>
                <a:sym typeface="Calibri"/>
              </a:rPr>
              <a:t>самоубийства</a:t>
            </a:r>
            <a:endParaRPr sz="2400" b="0" i="0" u="none" strike="noStrike" cap="none">
              <a:solidFill>
                <a:srgbClr val="182C6B"/>
              </a:solidFill>
              <a:latin typeface="Calibri"/>
              <a:ea typeface="Calibri"/>
              <a:cs typeface="Calibri"/>
              <a:sym typeface="Calibri"/>
            </a:endParaRPr>
          </a:p>
        </p:txBody>
      </p:sp>
      <p:grpSp>
        <p:nvGrpSpPr>
          <p:cNvPr id="105" name="Google Shape;105;p3"/>
          <p:cNvGrpSpPr/>
          <p:nvPr/>
        </p:nvGrpSpPr>
        <p:grpSpPr>
          <a:xfrm>
            <a:off x="5103064" y="4578225"/>
            <a:ext cx="1985873" cy="1835086"/>
            <a:chOff x="4057029" y="4378490"/>
            <a:chExt cx="1985873" cy="1835086"/>
          </a:xfrm>
        </p:grpSpPr>
        <p:grpSp>
          <p:nvGrpSpPr>
            <p:cNvPr id="106" name="Google Shape;106;p3"/>
            <p:cNvGrpSpPr/>
            <p:nvPr/>
          </p:nvGrpSpPr>
          <p:grpSpPr>
            <a:xfrm>
              <a:off x="4057029" y="4378490"/>
              <a:ext cx="1985873" cy="360000"/>
              <a:chOff x="4073122" y="4072238"/>
              <a:chExt cx="1985873" cy="360000"/>
            </a:xfrm>
          </p:grpSpPr>
          <p:sp>
            <p:nvSpPr>
              <p:cNvPr id="107" name="Google Shape;107;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12" name="Google Shape;112;p3"/>
            <p:cNvGrpSpPr/>
            <p:nvPr/>
          </p:nvGrpSpPr>
          <p:grpSpPr>
            <a:xfrm>
              <a:off x="4057029" y="4870185"/>
              <a:ext cx="1985873" cy="360000"/>
              <a:chOff x="4073122" y="4072238"/>
              <a:chExt cx="1985873" cy="360000"/>
            </a:xfrm>
          </p:grpSpPr>
          <p:sp>
            <p:nvSpPr>
              <p:cNvPr id="113" name="Google Shape;113;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18" name="Google Shape;118;p3"/>
            <p:cNvGrpSpPr/>
            <p:nvPr/>
          </p:nvGrpSpPr>
          <p:grpSpPr>
            <a:xfrm>
              <a:off x="4057029" y="5361880"/>
              <a:ext cx="1985873" cy="360000"/>
              <a:chOff x="4073122" y="4072238"/>
              <a:chExt cx="1985873" cy="360000"/>
            </a:xfrm>
          </p:grpSpPr>
          <p:sp>
            <p:nvSpPr>
              <p:cNvPr id="119" name="Google Shape;119;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24" name="Google Shape;124;p3"/>
            <p:cNvGrpSpPr/>
            <p:nvPr/>
          </p:nvGrpSpPr>
          <p:grpSpPr>
            <a:xfrm>
              <a:off x="4057029" y="5853576"/>
              <a:ext cx="1985873" cy="360000"/>
              <a:chOff x="4073122" y="4072238"/>
              <a:chExt cx="1985873" cy="360000"/>
            </a:xfrm>
          </p:grpSpPr>
          <p:sp>
            <p:nvSpPr>
              <p:cNvPr id="125" name="Google Shape;125;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pic>
        <p:nvPicPr>
          <p:cNvPr id="130" name="Google Shape;130;p3"/>
          <p:cNvPicPr preferRelativeResize="0"/>
          <p:nvPr/>
        </p:nvPicPr>
        <p:blipFill rotWithShape="1">
          <a:blip r:embed="rId4">
            <a:alphaModFix/>
          </a:blip>
          <a:srcRect l="23453" t="3202" r="23758" b="4487"/>
          <a:stretch/>
        </p:blipFill>
        <p:spPr>
          <a:xfrm>
            <a:off x="5254432" y="1474838"/>
            <a:ext cx="1683136" cy="1700581"/>
          </a:xfrm>
          <a:prstGeom prst="ellipse">
            <a:avLst/>
          </a:prstGeom>
          <a:noFill/>
          <a:ln>
            <a:noFill/>
          </a:ln>
        </p:spPr>
      </p:pic>
      <p:grpSp>
        <p:nvGrpSpPr>
          <p:cNvPr id="131" name="Google Shape;131;p3"/>
          <p:cNvGrpSpPr/>
          <p:nvPr/>
        </p:nvGrpSpPr>
        <p:grpSpPr>
          <a:xfrm>
            <a:off x="8513250" y="1210200"/>
            <a:ext cx="2923200" cy="5575031"/>
            <a:chOff x="9068253" y="841128"/>
            <a:chExt cx="2923200" cy="5575031"/>
          </a:xfrm>
        </p:grpSpPr>
        <p:pic>
          <p:nvPicPr>
            <p:cNvPr id="132" name="Google Shape;132;p3"/>
            <p:cNvPicPr preferRelativeResize="0"/>
            <p:nvPr/>
          </p:nvPicPr>
          <p:blipFill rotWithShape="1">
            <a:blip r:embed="rId5">
              <a:alphaModFix/>
            </a:blip>
            <a:srcRect/>
            <a:stretch/>
          </p:blipFill>
          <p:spPr>
            <a:xfrm>
              <a:off x="9527531" y="1983648"/>
              <a:ext cx="2124075" cy="3324225"/>
            </a:xfrm>
            <a:prstGeom prst="rect">
              <a:avLst/>
            </a:prstGeom>
            <a:noFill/>
            <a:ln>
              <a:noFill/>
            </a:ln>
          </p:spPr>
        </p:pic>
        <p:sp>
          <p:nvSpPr>
            <p:cNvPr id="133" name="Google Shape;133;p3"/>
            <p:cNvSpPr txBox="1"/>
            <p:nvPr/>
          </p:nvSpPr>
          <p:spPr>
            <a:xfrm>
              <a:off x="9068253" y="841128"/>
              <a:ext cx="2923200" cy="1262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C00000"/>
                  </a:solidFill>
                  <a:latin typeface="Calibri"/>
                  <a:ea typeface="Calibri"/>
                  <a:cs typeface="Calibri"/>
                  <a:sym typeface="Calibri"/>
                </a:rPr>
                <a:t>Третья</a:t>
              </a:r>
              <a:r>
                <a:rPr lang="ru-RU" sz="2400" b="0" i="0" u="none" strike="noStrike" cap="none">
                  <a:solidFill>
                    <a:srgbClr val="182C6B"/>
                  </a:solidFill>
                  <a:latin typeface="Calibri"/>
                  <a:ea typeface="Calibri"/>
                  <a:cs typeface="Calibri"/>
                  <a:sym typeface="Calibri"/>
                </a:rPr>
                <a:t> по распространенности причина смерти</a:t>
              </a:r>
              <a:endParaRPr sz="2400" b="0" i="0" u="none" strike="noStrike" cap="none">
                <a:solidFill>
                  <a:srgbClr val="182C6B"/>
                </a:solidFill>
                <a:latin typeface="Calibri"/>
                <a:ea typeface="Calibri"/>
                <a:cs typeface="Calibri"/>
                <a:sym typeface="Calibri"/>
              </a:endParaRPr>
            </a:p>
          </p:txBody>
        </p:sp>
        <p:sp>
          <p:nvSpPr>
            <p:cNvPr id="134" name="Google Shape;134;p3"/>
            <p:cNvSpPr txBox="1"/>
            <p:nvPr/>
          </p:nvSpPr>
          <p:spPr>
            <a:xfrm>
              <a:off x="9493027" y="5030759"/>
              <a:ext cx="21930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2400" b="0" i="0" u="none" strike="noStrike" cap="none">
                  <a:solidFill>
                    <a:srgbClr val="182C6B"/>
                  </a:solidFill>
                  <a:latin typeface="Calibri"/>
                  <a:ea typeface="Calibri"/>
                  <a:cs typeface="Calibri"/>
                  <a:sym typeface="Calibri"/>
                </a:rPr>
                <a:t>лиц в возрасте</a:t>
              </a:r>
              <a:r>
                <a:rPr lang="ru-RU" sz="2400" b="1" i="0" u="none" strike="noStrike" cap="none">
                  <a:solidFill>
                    <a:srgbClr val="C00000"/>
                  </a:solidFill>
                  <a:latin typeface="Calibri"/>
                  <a:ea typeface="Calibri"/>
                  <a:cs typeface="Calibri"/>
                  <a:sym typeface="Calibri"/>
                </a:rPr>
                <a:t> </a:t>
              </a:r>
              <a:r>
                <a:rPr lang="ru-RU" sz="3600" b="1" i="0" u="none" strike="noStrike" cap="none">
                  <a:solidFill>
                    <a:srgbClr val="C00000"/>
                  </a:solidFill>
                  <a:latin typeface="Calibri"/>
                  <a:ea typeface="Calibri"/>
                  <a:cs typeface="Calibri"/>
                  <a:sym typeface="Calibri"/>
                </a:rPr>
                <a:t>15 - 29</a:t>
              </a:r>
              <a:endParaRPr sz="2400" b="1" i="0" u="none" strike="noStrike" cap="none">
                <a:solidFill>
                  <a:srgbClr val="C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ru-RU" sz="2400" b="0" i="0" u="none" strike="noStrike" cap="none">
                  <a:solidFill>
                    <a:srgbClr val="182C6B"/>
                  </a:solidFill>
                  <a:latin typeface="Calibri"/>
                  <a:ea typeface="Calibri"/>
                  <a:cs typeface="Calibri"/>
                  <a:sym typeface="Calibri"/>
                </a:rPr>
                <a:t>лет</a:t>
              </a:r>
              <a:endParaRPr sz="2400" b="0" i="0" u="none" strike="noStrike" cap="none">
                <a:solidFill>
                  <a:srgbClr val="182C6B"/>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Google Shape;385;p15"/>
          <p:cNvSpPr txBox="1"/>
          <p:nvPr/>
        </p:nvSpPr>
        <p:spPr>
          <a:xfrm>
            <a:off x="800100" y="78057"/>
            <a:ext cx="10591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3600" b="1" i="0" u="none" strike="noStrike" cap="none">
                <a:solidFill>
                  <a:schemeClr val="lt1"/>
                </a:solidFill>
                <a:latin typeface="Calibri"/>
                <a:ea typeface="Calibri"/>
                <a:cs typeface="Calibri"/>
                <a:sym typeface="Calibri"/>
              </a:rPr>
              <a:t>Бизнес-модель проекта</a:t>
            </a:r>
            <a:endParaRPr sz="3600" b="1" i="0" u="none" strike="noStrike" cap="none">
              <a:solidFill>
                <a:schemeClr val="lt1"/>
              </a:solidFill>
              <a:latin typeface="Calibri"/>
              <a:ea typeface="Calibri"/>
              <a:cs typeface="Calibri"/>
              <a:sym typeface="Calibri"/>
            </a:endParaRPr>
          </a:p>
        </p:txBody>
      </p:sp>
      <p:sp>
        <p:nvSpPr>
          <p:cNvPr id="386" name="Google Shape;386;p15"/>
          <p:cNvSpPr txBox="1"/>
          <p:nvPr/>
        </p:nvSpPr>
        <p:spPr>
          <a:xfrm>
            <a:off x="148620" y="846568"/>
            <a:ext cx="11704200" cy="7296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000000"/>
              </a:buClr>
              <a:buSzPts val="2800"/>
              <a:buFont typeface="Arial"/>
              <a:buNone/>
            </a:pPr>
            <a:r>
              <a:rPr lang="ru-RU" sz="2000" b="1" i="0" u="none" strike="noStrike" cap="none">
                <a:solidFill>
                  <a:schemeClr val="dk1"/>
                </a:solidFill>
                <a:latin typeface="Calibri"/>
                <a:ea typeface="Calibri"/>
                <a:cs typeface="Calibri"/>
                <a:sym typeface="Calibri"/>
              </a:rPr>
              <a:t>Целевая аудитория:</a:t>
            </a:r>
            <a:r>
              <a:rPr lang="ru-RU" sz="2000" b="0" i="0" u="none" strike="noStrike" cap="none">
                <a:solidFill>
                  <a:schemeClr val="dk1"/>
                </a:solidFill>
                <a:latin typeface="Calibri"/>
                <a:ea typeface="Calibri"/>
                <a:cs typeface="Calibri"/>
                <a:sym typeface="Calibri"/>
              </a:rPr>
              <a:t> психиатры, психотерапевты, организации по предотвращению самоубийств, социальные службы, сами пользователи социальных сетей, социальные сети</a:t>
            </a:r>
            <a:endParaRPr sz="2000" b="0" i="0" u="none" strike="noStrike" cap="none">
              <a:solidFill>
                <a:schemeClr val="dk1"/>
              </a:solidFill>
              <a:latin typeface="Calibri"/>
              <a:ea typeface="Calibri"/>
              <a:cs typeface="Calibri"/>
              <a:sym typeface="Calibri"/>
            </a:endParaRPr>
          </a:p>
        </p:txBody>
      </p:sp>
      <p:sp>
        <p:nvSpPr>
          <p:cNvPr id="387" name="Google Shape;387;p15"/>
          <p:cNvSpPr txBox="1"/>
          <p:nvPr/>
        </p:nvSpPr>
        <p:spPr>
          <a:xfrm>
            <a:off x="1055225" y="1787350"/>
            <a:ext cx="3334500" cy="400200"/>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2000" b="1" i="0" u="none" strike="noStrike" cap="none">
                <a:solidFill>
                  <a:schemeClr val="lt1"/>
                </a:solidFill>
                <a:latin typeface="Calibri"/>
                <a:ea typeface="Calibri"/>
                <a:cs typeface="Calibri"/>
                <a:sym typeface="Calibri"/>
              </a:rPr>
              <a:t>Платформа анализа данных</a:t>
            </a:r>
            <a:endParaRPr sz="2000" b="0" i="0" u="none" strike="noStrike" cap="none">
              <a:solidFill>
                <a:schemeClr val="lt1"/>
              </a:solidFill>
              <a:latin typeface="Calibri"/>
              <a:ea typeface="Calibri"/>
              <a:cs typeface="Calibri"/>
              <a:sym typeface="Calibri"/>
            </a:endParaRPr>
          </a:p>
        </p:txBody>
      </p:sp>
      <p:sp>
        <p:nvSpPr>
          <p:cNvPr id="388" name="Google Shape;388;p15"/>
          <p:cNvSpPr txBox="1"/>
          <p:nvPr/>
        </p:nvSpPr>
        <p:spPr>
          <a:xfrm>
            <a:off x="148625" y="2161000"/>
            <a:ext cx="5147700" cy="33555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3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Подписка для организаций (школ, университетов, корпораций, медицинских учреждений), предоставляющая доступ к системе мониторинга и отчетам.</a:t>
            </a:r>
            <a:endParaRPr sz="2000" b="0" i="0" u="none" strike="noStrike" cap="none">
              <a:solidFill>
                <a:srgbClr val="182C6B"/>
              </a:solidFill>
              <a:latin typeface="Calibri"/>
              <a:ea typeface="Calibri"/>
              <a:cs typeface="Calibri"/>
              <a:sym typeface="Calibri"/>
            </a:endParaRPr>
          </a:p>
          <a:p>
            <a:pPr marL="457200" marR="0" lvl="0" indent="-355600" algn="l" rtl="0">
              <a:lnSpc>
                <a:spcPct val="13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Продажа аналитических инструментов для интеграции в платформы социальных сетей.</a:t>
            </a:r>
            <a:endParaRPr sz="2000" b="0" i="0" u="none" strike="noStrike" cap="none">
              <a:solidFill>
                <a:srgbClr val="182C6B"/>
              </a:solidFill>
              <a:latin typeface="Calibri"/>
              <a:ea typeface="Calibri"/>
              <a:cs typeface="Calibri"/>
              <a:sym typeface="Calibri"/>
            </a:endParaRPr>
          </a:p>
        </p:txBody>
      </p:sp>
      <p:sp>
        <p:nvSpPr>
          <p:cNvPr id="389" name="Google Shape;389;p15"/>
          <p:cNvSpPr txBox="1"/>
          <p:nvPr/>
        </p:nvSpPr>
        <p:spPr>
          <a:xfrm>
            <a:off x="7010308" y="1787350"/>
            <a:ext cx="4335000" cy="400200"/>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2000" b="1" i="0" u="none" strike="noStrike" cap="none">
                <a:solidFill>
                  <a:schemeClr val="lt1"/>
                </a:solidFill>
                <a:latin typeface="Calibri"/>
                <a:ea typeface="Calibri"/>
                <a:cs typeface="Calibri"/>
                <a:sym typeface="Calibri"/>
              </a:rPr>
              <a:t>Бот-помощник</a:t>
            </a:r>
            <a:endParaRPr sz="2000" b="0" i="0" u="none" strike="noStrike" cap="none">
              <a:solidFill>
                <a:schemeClr val="lt1"/>
              </a:solidFill>
              <a:latin typeface="Calibri"/>
              <a:ea typeface="Calibri"/>
              <a:cs typeface="Calibri"/>
              <a:sym typeface="Calibri"/>
            </a:endParaRPr>
          </a:p>
        </p:txBody>
      </p:sp>
      <p:sp>
        <p:nvSpPr>
          <p:cNvPr id="390" name="Google Shape;390;p15"/>
          <p:cNvSpPr txBox="1"/>
          <p:nvPr/>
        </p:nvSpPr>
        <p:spPr>
          <a:xfrm>
            <a:off x="6302100" y="2187550"/>
            <a:ext cx="54504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120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При выявлении пользователя с дистрессом:</a:t>
            </a:r>
            <a:endParaRPr sz="2000" b="1" i="0" u="none" strike="noStrike" cap="none">
              <a:solidFill>
                <a:schemeClr val="dk1"/>
              </a:solidFill>
              <a:latin typeface="Calibri"/>
              <a:ea typeface="Calibri"/>
              <a:cs typeface="Calibri"/>
              <a:sym typeface="Calibri"/>
            </a:endParaRPr>
          </a:p>
          <a:p>
            <a:pPr marL="457200" marR="0" lvl="0" indent="-355600" algn="l" rtl="0">
              <a:lnSpc>
                <a:spcPct val="10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Мягкое направление к профессиональной помощи.</a:t>
            </a:r>
            <a:endParaRPr sz="2000" b="0" i="0" u="none" strike="noStrike" cap="none">
              <a:solidFill>
                <a:srgbClr val="182C6B"/>
              </a:solidFill>
              <a:latin typeface="Calibri"/>
              <a:ea typeface="Calibri"/>
              <a:cs typeface="Calibri"/>
              <a:sym typeface="Calibri"/>
            </a:endParaRPr>
          </a:p>
          <a:p>
            <a:pPr marL="457200" marR="0" lvl="0" indent="-355600" algn="l" rtl="0">
              <a:lnSpc>
                <a:spcPct val="100000"/>
              </a:lnSpc>
              <a:spcBef>
                <a:spcPts val="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Предоставление рекомендаций и психологических техник для самопомощи.</a:t>
            </a:r>
            <a:endParaRPr sz="2000" b="0" i="0" u="none" strike="noStrike" cap="none">
              <a:solidFill>
                <a:srgbClr val="182C6B"/>
              </a:solidFill>
              <a:latin typeface="Calibri"/>
              <a:ea typeface="Calibri"/>
              <a:cs typeface="Calibri"/>
              <a:sym typeface="Calibri"/>
            </a:endParaRPr>
          </a:p>
        </p:txBody>
      </p:sp>
      <p:sp>
        <p:nvSpPr>
          <p:cNvPr id="391" name="Google Shape;391;p15"/>
          <p:cNvSpPr txBox="1"/>
          <p:nvPr/>
        </p:nvSpPr>
        <p:spPr>
          <a:xfrm>
            <a:off x="6302000" y="4003525"/>
            <a:ext cx="54504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120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Монетизация через:</a:t>
            </a:r>
            <a:endParaRPr sz="2000" b="1" i="0" u="none" strike="noStrike" cap="none">
              <a:solidFill>
                <a:schemeClr val="dk1"/>
              </a:solidFill>
              <a:latin typeface="Calibri"/>
              <a:ea typeface="Calibri"/>
              <a:cs typeface="Calibri"/>
              <a:sym typeface="Calibri"/>
            </a:endParaRPr>
          </a:p>
          <a:p>
            <a:pPr marL="457200" marR="0" lvl="0" indent="-355600" algn="l" rtl="0">
              <a:lnSpc>
                <a:spcPct val="10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Лицензирование бота для использования компаниями.</a:t>
            </a:r>
            <a:endParaRPr sz="2000" b="0" i="0" u="none" strike="noStrike" cap="none">
              <a:solidFill>
                <a:srgbClr val="182C6B"/>
              </a:solidFill>
              <a:latin typeface="Calibri"/>
              <a:ea typeface="Calibri"/>
              <a:cs typeface="Calibri"/>
              <a:sym typeface="Calibri"/>
            </a:endParaRPr>
          </a:p>
          <a:p>
            <a:pPr marL="457200" marR="0" lvl="0" indent="-355600" algn="l" rtl="0">
              <a:lnSpc>
                <a:spcPct val="100000"/>
              </a:lnSpc>
              <a:spcBef>
                <a:spcPts val="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Сотрудничество с кризисными центрами для предоставления услуг поддержки.</a:t>
            </a:r>
            <a:endParaRPr sz="2000" b="0" i="0" u="none" strike="noStrike" cap="none">
              <a:solidFill>
                <a:srgbClr val="182C6B"/>
              </a:solidFill>
              <a:latin typeface="Calibri"/>
              <a:ea typeface="Calibri"/>
              <a:cs typeface="Calibri"/>
              <a:sym typeface="Calibri"/>
            </a:endParaRPr>
          </a:p>
        </p:txBody>
      </p:sp>
      <p:sp>
        <p:nvSpPr>
          <p:cNvPr id="392" name="Google Shape;392;p15"/>
          <p:cNvSpPr txBox="1"/>
          <p:nvPr/>
        </p:nvSpPr>
        <p:spPr>
          <a:xfrm>
            <a:off x="243895" y="6017718"/>
            <a:ext cx="11704200" cy="6657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1800" b="0" i="0" u="none" strike="noStrike" cap="none">
                <a:solidFill>
                  <a:schemeClr val="dk1"/>
                </a:solidFill>
                <a:latin typeface="Calibri"/>
                <a:ea typeface="Calibri"/>
                <a:cs typeface="Calibri"/>
                <a:sym typeface="Calibri"/>
              </a:rPr>
              <a:t>При использовании данных проекта необходимо соблюдать законы о защите данных и работать в сотрудничестве с организациями, оказывающими психологическую помощь.</a:t>
            </a:r>
            <a:endParaRPr sz="1800" b="0" i="0" u="none" strike="noStrike" cap="none">
              <a:solidFill>
                <a:schemeClr val="dk1"/>
              </a:solidFill>
              <a:latin typeface="Calibri"/>
              <a:ea typeface="Calibri"/>
              <a:cs typeface="Calibri"/>
              <a:sym typeface="Calibri"/>
            </a:endParaRPr>
          </a:p>
        </p:txBody>
      </p:sp>
      <p:sp>
        <p:nvSpPr>
          <p:cNvPr id="12" name="Google Shape;367;p5">
            <a:extLst>
              <a:ext uri="{FF2B5EF4-FFF2-40B4-BE49-F238E27FC236}">
                <a16:creationId xmlns:a16="http://schemas.microsoft.com/office/drawing/2014/main" id="{76B65786-DAF7-4F88-B7EE-C56184A6E065}"/>
              </a:ext>
            </a:extLst>
          </p:cNvPr>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dirty="0">
                <a:solidFill>
                  <a:srgbClr val="182C6B"/>
                </a:solidFill>
                <a:latin typeface="Calibri"/>
                <a:ea typeface="Calibri"/>
                <a:cs typeface="Calibri"/>
                <a:sym typeface="Calibri"/>
              </a:rPr>
              <a:t>20</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Google Shape;385;p15"/>
          <p:cNvSpPr txBox="1"/>
          <p:nvPr/>
        </p:nvSpPr>
        <p:spPr>
          <a:xfrm>
            <a:off x="800100" y="78057"/>
            <a:ext cx="10591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3600" b="1" i="0" u="none" strike="noStrike" cap="none" dirty="0">
                <a:solidFill>
                  <a:schemeClr val="lt1"/>
                </a:solidFill>
                <a:latin typeface="Calibri"/>
                <a:ea typeface="Calibri"/>
                <a:cs typeface="Calibri"/>
                <a:sym typeface="Calibri"/>
              </a:rPr>
              <a:t>Наш ТГ-бот</a:t>
            </a:r>
            <a:endParaRPr sz="3600" b="1" i="0" u="none" strike="noStrike" cap="none" dirty="0">
              <a:solidFill>
                <a:schemeClr val="lt1"/>
              </a:solidFill>
              <a:latin typeface="Calibri"/>
              <a:ea typeface="Calibri"/>
              <a:cs typeface="Calibri"/>
              <a:sym typeface="Calibri"/>
            </a:endParaRPr>
          </a:p>
        </p:txBody>
      </p:sp>
      <p:sp>
        <p:nvSpPr>
          <p:cNvPr id="12" name="Google Shape;367;p5">
            <a:extLst>
              <a:ext uri="{FF2B5EF4-FFF2-40B4-BE49-F238E27FC236}">
                <a16:creationId xmlns:a16="http://schemas.microsoft.com/office/drawing/2014/main" id="{76B65786-DAF7-4F88-B7EE-C56184A6E065}"/>
              </a:ext>
            </a:extLst>
          </p:cNvPr>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dirty="0">
                <a:solidFill>
                  <a:srgbClr val="182C6B"/>
                </a:solidFill>
                <a:latin typeface="Calibri"/>
                <a:ea typeface="Calibri"/>
                <a:cs typeface="Calibri"/>
                <a:sym typeface="Calibri"/>
              </a:rPr>
              <a:t>21</a:t>
            </a:r>
            <a:endParaRPr sz="1400" b="0" i="0" u="none" strike="noStrike" cap="none" dirty="0">
              <a:solidFill>
                <a:srgbClr val="000000"/>
              </a:solidFill>
              <a:latin typeface="Arial"/>
              <a:ea typeface="Arial"/>
              <a:cs typeface="Arial"/>
              <a:sym typeface="Arial"/>
            </a:endParaRPr>
          </a:p>
        </p:txBody>
      </p:sp>
      <p:pic>
        <p:nvPicPr>
          <p:cNvPr id="3" name="Рисунок 2">
            <a:extLst>
              <a:ext uri="{FF2B5EF4-FFF2-40B4-BE49-F238E27FC236}">
                <a16:creationId xmlns:a16="http://schemas.microsoft.com/office/drawing/2014/main" id="{5EA2A21F-2033-4866-BFEC-673596901D2C}"/>
              </a:ext>
            </a:extLst>
          </p:cNvPr>
          <p:cNvPicPr>
            <a:picLocks noChangeAspect="1"/>
          </p:cNvPicPr>
          <p:nvPr/>
        </p:nvPicPr>
        <p:blipFill>
          <a:blip r:embed="rId3"/>
          <a:stretch>
            <a:fillRect/>
          </a:stretch>
        </p:blipFill>
        <p:spPr>
          <a:xfrm>
            <a:off x="3474864" y="861076"/>
            <a:ext cx="5242272" cy="6000819"/>
          </a:xfrm>
          <a:prstGeom prst="rect">
            <a:avLst/>
          </a:prstGeom>
        </p:spPr>
      </p:pic>
    </p:spTree>
    <p:extLst>
      <p:ext uri="{BB962C8B-B14F-4D97-AF65-F5344CB8AC3E}">
        <p14:creationId xmlns:p14="http://schemas.microsoft.com/office/powerpoint/2010/main" val="1226618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
          <p:cNvPicPr preferRelativeResize="0"/>
          <p:nvPr/>
        </p:nvPicPr>
        <p:blipFill rotWithShape="1">
          <a:blip r:embed="rId3">
            <a:alphaModFix/>
          </a:blip>
          <a:srcRect/>
          <a:stretch/>
        </p:blipFill>
        <p:spPr>
          <a:xfrm>
            <a:off x="7156107" y="1122318"/>
            <a:ext cx="4705964" cy="4705964"/>
          </a:xfrm>
          <a:prstGeom prst="rect">
            <a:avLst/>
          </a:prstGeom>
          <a:noFill/>
          <a:ln>
            <a:noFill/>
          </a:ln>
        </p:spPr>
      </p:pic>
      <p:sp>
        <p:nvSpPr>
          <p:cNvPr id="140" name="Google Shape;140;p2"/>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2"/>
          <p:cNvSpPr txBox="1"/>
          <p:nvPr/>
        </p:nvSpPr>
        <p:spPr>
          <a:xfrm>
            <a:off x="4729278" y="78057"/>
            <a:ext cx="2733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Введение</a:t>
            </a:r>
            <a:endParaRPr sz="4000" b="1" i="0" u="none" strike="noStrike" cap="none">
              <a:solidFill>
                <a:schemeClr val="lt1"/>
              </a:solidFill>
              <a:latin typeface="Calibri"/>
              <a:ea typeface="Calibri"/>
              <a:cs typeface="Calibri"/>
              <a:sym typeface="Calibri"/>
            </a:endParaRPr>
          </a:p>
        </p:txBody>
      </p:sp>
      <p:sp>
        <p:nvSpPr>
          <p:cNvPr id="142" name="Google Shape;142;p2"/>
          <p:cNvSpPr/>
          <p:nvPr/>
        </p:nvSpPr>
        <p:spPr>
          <a:xfrm>
            <a:off x="5996063" y="3043300"/>
            <a:ext cx="883200" cy="864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2"/>
          <p:cNvSpPr txBox="1"/>
          <p:nvPr/>
        </p:nvSpPr>
        <p:spPr>
          <a:xfrm>
            <a:off x="0" y="6488668"/>
            <a:ext cx="6906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144" name="Google Shape;144;p2"/>
          <p:cNvSpPr txBox="1"/>
          <p:nvPr/>
        </p:nvSpPr>
        <p:spPr>
          <a:xfrm>
            <a:off x="1234634" y="5864428"/>
            <a:ext cx="972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Понимание эмоций, передаваемых в тексте или речи человека позволяет выявлять скрытые паттерны поведения</a:t>
            </a:r>
            <a:endParaRPr sz="2000" b="0" i="0" u="none" strike="noStrike" cap="none">
              <a:solidFill>
                <a:srgbClr val="182C6B"/>
              </a:solidFill>
              <a:latin typeface="Calibri"/>
              <a:ea typeface="Calibri"/>
              <a:cs typeface="Calibri"/>
              <a:sym typeface="Calibri"/>
            </a:endParaRPr>
          </a:p>
        </p:txBody>
      </p:sp>
      <p:pic>
        <p:nvPicPr>
          <p:cNvPr id="145" name="Google Shape;145;p2"/>
          <p:cNvPicPr preferRelativeResize="0"/>
          <p:nvPr/>
        </p:nvPicPr>
        <p:blipFill rotWithShape="1">
          <a:blip r:embed="rId4">
            <a:alphaModFix/>
          </a:blip>
          <a:srcRect/>
          <a:stretch/>
        </p:blipFill>
        <p:spPr>
          <a:xfrm>
            <a:off x="337275" y="1716081"/>
            <a:ext cx="5381944" cy="35184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Актуальность проекта</a:t>
            </a:r>
            <a:endParaRPr sz="4000" b="1" i="0" u="none" strike="noStrike" cap="none">
              <a:solidFill>
                <a:schemeClr val="lt1"/>
              </a:solidFill>
              <a:latin typeface="Calibri"/>
              <a:ea typeface="Calibri"/>
              <a:cs typeface="Calibri"/>
              <a:sym typeface="Calibri"/>
            </a:endParaRPr>
          </a:p>
        </p:txBody>
      </p:sp>
      <p:sp>
        <p:nvSpPr>
          <p:cNvPr id="152" name="Google Shape;152;p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grpSp>
        <p:nvGrpSpPr>
          <p:cNvPr id="153" name="Google Shape;153;p4"/>
          <p:cNvGrpSpPr/>
          <p:nvPr/>
        </p:nvGrpSpPr>
        <p:grpSpPr>
          <a:xfrm>
            <a:off x="3018825" y="1720306"/>
            <a:ext cx="3036570" cy="3831509"/>
            <a:chOff x="2873149" y="1011180"/>
            <a:chExt cx="3036570" cy="3831509"/>
          </a:xfrm>
        </p:grpSpPr>
        <p:sp>
          <p:nvSpPr>
            <p:cNvPr id="154" name="Google Shape;154;p4"/>
            <p:cNvSpPr txBox="1"/>
            <p:nvPr/>
          </p:nvSpPr>
          <p:spPr>
            <a:xfrm>
              <a:off x="2873149" y="3642360"/>
              <a:ext cx="30365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Высокий процент лиц молодого возраста</a:t>
              </a:r>
              <a:endParaRPr sz="2400" b="0" i="0" u="none" strike="noStrike" cap="none">
                <a:solidFill>
                  <a:srgbClr val="182C6B"/>
                </a:solidFill>
                <a:latin typeface="Calibri"/>
                <a:ea typeface="Calibri"/>
                <a:cs typeface="Calibri"/>
                <a:sym typeface="Calibri"/>
              </a:endParaRPr>
            </a:p>
          </p:txBody>
        </p:sp>
        <p:pic>
          <p:nvPicPr>
            <p:cNvPr id="155" name="Google Shape;155;p4"/>
            <p:cNvPicPr preferRelativeResize="0"/>
            <p:nvPr/>
          </p:nvPicPr>
          <p:blipFill rotWithShape="1">
            <a:blip r:embed="rId3">
              <a:alphaModFix/>
            </a:blip>
            <a:srcRect/>
            <a:stretch/>
          </p:blipFill>
          <p:spPr>
            <a:xfrm>
              <a:off x="2987447" y="1011180"/>
              <a:ext cx="2807975" cy="2484000"/>
            </a:xfrm>
            <a:prstGeom prst="rect">
              <a:avLst/>
            </a:prstGeom>
            <a:noFill/>
            <a:ln>
              <a:noFill/>
            </a:ln>
          </p:spPr>
        </p:pic>
      </p:grpSp>
      <p:grpSp>
        <p:nvGrpSpPr>
          <p:cNvPr id="156" name="Google Shape;156;p4"/>
          <p:cNvGrpSpPr/>
          <p:nvPr/>
        </p:nvGrpSpPr>
        <p:grpSpPr>
          <a:xfrm>
            <a:off x="6318750" y="1720306"/>
            <a:ext cx="2712772" cy="3831509"/>
            <a:chOff x="6141696" y="1011180"/>
            <a:chExt cx="2712772" cy="3831509"/>
          </a:xfrm>
        </p:grpSpPr>
        <p:sp>
          <p:nvSpPr>
            <p:cNvPr id="157" name="Google Shape;157;p4"/>
            <p:cNvSpPr txBox="1"/>
            <p:nvPr/>
          </p:nvSpPr>
          <p:spPr>
            <a:xfrm>
              <a:off x="6193227" y="3642360"/>
              <a:ext cx="260971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Рост числа психических расстройств</a:t>
              </a:r>
              <a:endParaRPr sz="2400" b="0" i="0" u="none" strike="noStrike" cap="none">
                <a:solidFill>
                  <a:srgbClr val="182C6B"/>
                </a:solidFill>
                <a:latin typeface="Calibri"/>
                <a:ea typeface="Calibri"/>
                <a:cs typeface="Calibri"/>
                <a:sym typeface="Calibri"/>
              </a:endParaRPr>
            </a:p>
          </p:txBody>
        </p:sp>
        <p:pic>
          <p:nvPicPr>
            <p:cNvPr id="158" name="Google Shape;158;p4"/>
            <p:cNvPicPr preferRelativeResize="0"/>
            <p:nvPr/>
          </p:nvPicPr>
          <p:blipFill rotWithShape="1">
            <a:blip r:embed="rId4">
              <a:alphaModFix/>
            </a:blip>
            <a:srcRect l="19494" t="13735" r="6706" b="1175"/>
            <a:stretch/>
          </p:blipFill>
          <p:spPr>
            <a:xfrm>
              <a:off x="6141696" y="1011180"/>
              <a:ext cx="2712772" cy="2484000"/>
            </a:xfrm>
            <a:prstGeom prst="rect">
              <a:avLst/>
            </a:prstGeom>
            <a:noFill/>
            <a:ln>
              <a:noFill/>
            </a:ln>
          </p:spPr>
        </p:pic>
      </p:grpSp>
      <p:grpSp>
        <p:nvGrpSpPr>
          <p:cNvPr id="159" name="Google Shape;159;p4"/>
          <p:cNvGrpSpPr/>
          <p:nvPr/>
        </p:nvGrpSpPr>
        <p:grpSpPr>
          <a:xfrm>
            <a:off x="9294876" y="1720306"/>
            <a:ext cx="2807970" cy="3739135"/>
            <a:chOff x="9294876" y="1011180"/>
            <a:chExt cx="2807970" cy="3739135"/>
          </a:xfrm>
        </p:grpSpPr>
        <p:sp>
          <p:nvSpPr>
            <p:cNvPr id="160" name="Google Shape;160;p4"/>
            <p:cNvSpPr txBox="1"/>
            <p:nvPr/>
          </p:nvSpPr>
          <p:spPr>
            <a:xfrm>
              <a:off x="9294876" y="3642360"/>
              <a:ext cx="280797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ru-RU" sz="2200" b="1" i="0" u="none" strike="noStrike" cap="none">
                  <a:solidFill>
                    <a:srgbClr val="182C6B"/>
                  </a:solidFill>
                  <a:latin typeface="Calibri"/>
                  <a:ea typeface="Calibri"/>
                  <a:cs typeface="Calibri"/>
                  <a:sym typeface="Calibri"/>
                </a:rPr>
                <a:t>Недостаток ресурсов для раннего вмешательства</a:t>
              </a:r>
              <a:endParaRPr sz="2200" b="0" i="0" u="none" strike="noStrike" cap="none">
                <a:solidFill>
                  <a:srgbClr val="182C6B"/>
                </a:solidFill>
                <a:latin typeface="Calibri"/>
                <a:ea typeface="Calibri"/>
                <a:cs typeface="Calibri"/>
                <a:sym typeface="Calibri"/>
              </a:endParaRPr>
            </a:p>
          </p:txBody>
        </p:sp>
        <p:pic>
          <p:nvPicPr>
            <p:cNvPr id="161" name="Google Shape;161;p4"/>
            <p:cNvPicPr preferRelativeResize="0"/>
            <p:nvPr/>
          </p:nvPicPr>
          <p:blipFill rotWithShape="1">
            <a:blip r:embed="rId5">
              <a:alphaModFix/>
            </a:blip>
            <a:srcRect/>
            <a:stretch/>
          </p:blipFill>
          <p:spPr>
            <a:xfrm>
              <a:off x="9497847" y="1011180"/>
              <a:ext cx="2402028" cy="2484000"/>
            </a:xfrm>
            <a:prstGeom prst="rect">
              <a:avLst/>
            </a:prstGeom>
            <a:noFill/>
            <a:ln>
              <a:noFill/>
            </a:ln>
          </p:spPr>
        </p:pic>
      </p:grpSp>
      <p:grpSp>
        <p:nvGrpSpPr>
          <p:cNvPr id="162" name="Google Shape;162;p4"/>
          <p:cNvGrpSpPr/>
          <p:nvPr/>
        </p:nvGrpSpPr>
        <p:grpSpPr>
          <a:xfrm>
            <a:off x="103710" y="1867486"/>
            <a:ext cx="2651760" cy="3684329"/>
            <a:chOff x="103710" y="1867486"/>
            <a:chExt cx="2651760" cy="3684329"/>
          </a:xfrm>
        </p:grpSpPr>
        <p:sp>
          <p:nvSpPr>
            <p:cNvPr id="163" name="Google Shape;163;p4"/>
            <p:cNvSpPr txBox="1"/>
            <p:nvPr/>
          </p:nvSpPr>
          <p:spPr>
            <a:xfrm>
              <a:off x="103710" y="4351486"/>
              <a:ext cx="265176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Психологическое и социальное здоровье</a:t>
              </a:r>
              <a:endParaRPr sz="2400" b="0" i="0" u="none" strike="noStrike" cap="none">
                <a:solidFill>
                  <a:srgbClr val="182C6B"/>
                </a:solidFill>
                <a:latin typeface="Calibri"/>
                <a:ea typeface="Calibri"/>
                <a:cs typeface="Calibri"/>
                <a:sym typeface="Calibri"/>
              </a:endParaRPr>
            </a:p>
          </p:txBody>
        </p:sp>
        <p:pic>
          <p:nvPicPr>
            <p:cNvPr id="164" name="Google Shape;164;p4" descr="Picture background"/>
            <p:cNvPicPr preferRelativeResize="0"/>
            <p:nvPr/>
          </p:nvPicPr>
          <p:blipFill rotWithShape="1">
            <a:blip r:embed="rId6">
              <a:alphaModFix/>
            </a:blip>
            <a:srcRect l="11575" r="24010"/>
            <a:stretch/>
          </p:blipFill>
          <p:spPr>
            <a:xfrm>
              <a:off x="329533" y="1867486"/>
              <a:ext cx="2200114" cy="2484000"/>
            </a:xfrm>
            <a:prstGeom prst="rect">
              <a:avLst/>
            </a:prstGeom>
            <a:noFill/>
            <a:ln>
              <a:noFill/>
            </a:ln>
          </p:spPr>
        </p:pic>
      </p:grpSp>
      <p:sp>
        <p:nvSpPr>
          <p:cNvPr id="165" name="Google Shape;165;p4"/>
          <p:cNvSpPr/>
          <p:nvPr/>
        </p:nvSpPr>
        <p:spPr>
          <a:xfrm rot="5400000">
            <a:off x="1015590"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4"/>
          <p:cNvSpPr/>
          <p:nvPr/>
        </p:nvSpPr>
        <p:spPr>
          <a:xfrm rot="5400000">
            <a:off x="4123110"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4"/>
          <p:cNvSpPr/>
          <p:nvPr/>
        </p:nvSpPr>
        <p:spPr>
          <a:xfrm rot="5400000">
            <a:off x="7261136"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4"/>
          <p:cNvSpPr/>
          <p:nvPr/>
        </p:nvSpPr>
        <p:spPr>
          <a:xfrm rot="5400000">
            <a:off x="10284861"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p:nvPr/>
        </p:nvSpPr>
        <p:spPr>
          <a:xfrm>
            <a:off x="4843863" y="65887"/>
            <a:ext cx="2504275"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ru-RU" sz="2600" b="0" i="0" u="none" strike="noStrike" cap="none">
                <a:solidFill>
                  <a:schemeClr val="dk1"/>
                </a:solidFill>
                <a:latin typeface="Calibri"/>
                <a:ea typeface="Calibri"/>
                <a:cs typeface="Calibri"/>
                <a:sym typeface="Calibri"/>
              </a:rPr>
              <a:t>Состав команды</a:t>
            </a:r>
            <a:endParaRPr sz="1400" b="0" i="0" u="none" strike="noStrike" cap="none">
              <a:solidFill>
                <a:srgbClr val="000000"/>
              </a:solidFill>
              <a:latin typeface="Arial"/>
              <a:ea typeface="Arial"/>
              <a:cs typeface="Arial"/>
              <a:sym typeface="Arial"/>
            </a:endParaRPr>
          </a:p>
        </p:txBody>
      </p:sp>
      <p:sp>
        <p:nvSpPr>
          <p:cNvPr id="175" name="Google Shape;175;p6"/>
          <p:cNvSpPr txBox="1"/>
          <p:nvPr/>
        </p:nvSpPr>
        <p:spPr>
          <a:xfrm>
            <a:off x="-93310"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Широбоков М.Г.</a:t>
            </a:r>
            <a:endParaRPr sz="1800" b="1" i="0" u="none" strike="noStrike" cap="none">
              <a:solidFill>
                <a:schemeClr val="dk1"/>
              </a:solidFill>
              <a:latin typeface="Times New Roman"/>
              <a:ea typeface="Times New Roman"/>
              <a:cs typeface="Times New Roman"/>
              <a:sym typeface="Times New Roman"/>
            </a:endParaRPr>
          </a:p>
        </p:txBody>
      </p:sp>
      <p:grpSp>
        <p:nvGrpSpPr>
          <p:cNvPr id="176" name="Google Shape;176;p6"/>
          <p:cNvGrpSpPr/>
          <p:nvPr/>
        </p:nvGrpSpPr>
        <p:grpSpPr>
          <a:xfrm>
            <a:off x="123700" y="5461019"/>
            <a:ext cx="11866576" cy="708000"/>
            <a:chOff x="270680" y="4176143"/>
            <a:chExt cx="11866576" cy="708000"/>
          </a:xfrm>
        </p:grpSpPr>
        <p:sp>
          <p:nvSpPr>
            <p:cNvPr id="177" name="Google Shape;177;p6"/>
            <p:cNvSpPr txBox="1"/>
            <p:nvPr/>
          </p:nvSpPr>
          <p:spPr>
            <a:xfrm>
              <a:off x="270680" y="4199243"/>
              <a:ext cx="1736700" cy="661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Лид команды</a:t>
              </a:r>
              <a:endParaRPr sz="2000" b="1"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1700" b="0" i="0" u="none" strike="noStrike" cap="none">
                  <a:solidFill>
                    <a:srgbClr val="182C6B"/>
                  </a:solidFill>
                  <a:latin typeface="Calibri"/>
                  <a:ea typeface="Calibri"/>
                  <a:cs typeface="Calibri"/>
                  <a:sym typeface="Calibri"/>
                </a:rPr>
                <a:t>ML development</a:t>
              </a:r>
              <a:endParaRPr sz="1700" b="0" i="0" u="none" strike="noStrike" cap="none">
                <a:solidFill>
                  <a:srgbClr val="182C6B"/>
                </a:solidFill>
                <a:latin typeface="Calibri"/>
                <a:ea typeface="Calibri"/>
                <a:cs typeface="Calibri"/>
                <a:sym typeface="Calibri"/>
              </a:endParaRPr>
            </a:p>
          </p:txBody>
        </p:sp>
        <p:sp>
          <p:nvSpPr>
            <p:cNvPr id="178" name="Google Shape;178;p6"/>
            <p:cNvSpPr txBox="1"/>
            <p:nvPr/>
          </p:nvSpPr>
          <p:spPr>
            <a:xfrm>
              <a:off x="2251034" y="4176143"/>
              <a:ext cx="2016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Analytics</a:t>
              </a:r>
              <a:endParaRPr sz="1400" b="0" i="0" u="none" strike="noStrike" cap="none">
                <a:solidFill>
                  <a:srgbClr val="182C6B"/>
                </a:solidFill>
                <a:latin typeface="Arial"/>
                <a:ea typeface="Arial"/>
                <a:cs typeface="Arial"/>
                <a:sym typeface="Arial"/>
              </a:endParaRPr>
            </a:p>
          </p:txBody>
        </p:sp>
        <p:sp>
          <p:nvSpPr>
            <p:cNvPr id="179" name="Google Shape;179;p6"/>
            <p:cNvSpPr txBox="1"/>
            <p:nvPr/>
          </p:nvSpPr>
          <p:spPr>
            <a:xfrm>
              <a:off x="4520205" y="4176143"/>
              <a:ext cx="1736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Engineer</a:t>
              </a:r>
              <a:endParaRPr sz="1400" b="0" i="0" u="none" strike="noStrike" cap="none">
                <a:solidFill>
                  <a:srgbClr val="182C6B"/>
                </a:solidFill>
                <a:latin typeface="Arial"/>
                <a:ea typeface="Arial"/>
                <a:cs typeface="Arial"/>
                <a:sym typeface="Arial"/>
              </a:endParaRPr>
            </a:p>
          </p:txBody>
        </p:sp>
        <p:sp>
          <p:nvSpPr>
            <p:cNvPr id="180" name="Google Shape;180;p6"/>
            <p:cNvSpPr txBox="1"/>
            <p:nvPr/>
          </p:nvSpPr>
          <p:spPr>
            <a:xfrm>
              <a:off x="10544556" y="4176143"/>
              <a:ext cx="159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Analytics</a:t>
              </a:r>
              <a:endParaRPr sz="1400" b="0" i="0" u="none" strike="noStrike" cap="none">
                <a:solidFill>
                  <a:srgbClr val="182C6B"/>
                </a:solidFill>
                <a:latin typeface="Arial"/>
                <a:ea typeface="Arial"/>
                <a:cs typeface="Arial"/>
                <a:sym typeface="Arial"/>
              </a:endParaRPr>
            </a:p>
          </p:txBody>
        </p:sp>
        <p:sp>
          <p:nvSpPr>
            <p:cNvPr id="181" name="Google Shape;181;p6"/>
            <p:cNvSpPr txBox="1"/>
            <p:nvPr/>
          </p:nvSpPr>
          <p:spPr>
            <a:xfrm>
              <a:off x="8653255" y="4176143"/>
              <a:ext cx="159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Analytics</a:t>
              </a:r>
              <a:endParaRPr sz="1400" b="0" i="0" u="none" strike="noStrike" cap="none">
                <a:solidFill>
                  <a:srgbClr val="182C6B"/>
                </a:solidFill>
                <a:latin typeface="Arial"/>
                <a:ea typeface="Arial"/>
                <a:cs typeface="Arial"/>
                <a:sym typeface="Arial"/>
              </a:endParaRPr>
            </a:p>
          </p:txBody>
        </p:sp>
        <p:sp>
          <p:nvSpPr>
            <p:cNvPr id="182" name="Google Shape;182;p6"/>
            <p:cNvSpPr txBox="1"/>
            <p:nvPr/>
          </p:nvSpPr>
          <p:spPr>
            <a:xfrm>
              <a:off x="6607029" y="4176143"/>
              <a:ext cx="1671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Engineer</a:t>
              </a:r>
              <a:endParaRPr sz="1400" b="0" i="0" u="none" strike="noStrike" cap="none">
                <a:solidFill>
                  <a:srgbClr val="182C6B"/>
                </a:solidFill>
                <a:latin typeface="Arial"/>
                <a:ea typeface="Arial"/>
                <a:cs typeface="Arial"/>
                <a:sym typeface="Arial"/>
              </a:endParaRPr>
            </a:p>
          </p:txBody>
        </p:sp>
      </p:grpSp>
      <p:sp>
        <p:nvSpPr>
          <p:cNvPr id="183" name="Google Shape;183;p6"/>
          <p:cNvSpPr txBox="1"/>
          <p:nvPr/>
        </p:nvSpPr>
        <p:spPr>
          <a:xfrm>
            <a:off x="0" y="5020277"/>
            <a:ext cx="12192000"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Роль в команде</a:t>
            </a:r>
            <a:endParaRPr sz="1400" b="0" i="0" u="none" strike="noStrike" cap="none">
              <a:solidFill>
                <a:srgbClr val="000000"/>
              </a:solidFill>
              <a:latin typeface="Arial"/>
              <a:ea typeface="Arial"/>
              <a:cs typeface="Arial"/>
              <a:sym typeface="Arial"/>
            </a:endParaRPr>
          </a:p>
        </p:txBody>
      </p:sp>
      <p:sp>
        <p:nvSpPr>
          <p:cNvPr id="184" name="Google Shape;184;p6"/>
          <p:cNvSpPr txBox="1"/>
          <p:nvPr/>
        </p:nvSpPr>
        <p:spPr>
          <a:xfrm>
            <a:off x="0" y="3837682"/>
            <a:ext cx="12192000"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Коротко о членах команды</a:t>
            </a:r>
            <a:endParaRPr sz="1400" b="0" i="0" u="none" strike="noStrike" cap="none">
              <a:solidFill>
                <a:srgbClr val="000000"/>
              </a:solidFill>
              <a:latin typeface="Arial"/>
              <a:ea typeface="Arial"/>
              <a:cs typeface="Arial"/>
              <a:sym typeface="Arial"/>
            </a:endParaRPr>
          </a:p>
        </p:txBody>
      </p:sp>
      <p:sp>
        <p:nvSpPr>
          <p:cNvPr id="185" name="Google Shape;185;p6"/>
          <p:cNvSpPr txBox="1"/>
          <p:nvPr/>
        </p:nvSpPr>
        <p:spPr>
          <a:xfrm>
            <a:off x="-3310" y="4311841"/>
            <a:ext cx="1980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Старший инженер по тестированию</a:t>
            </a:r>
            <a:endParaRPr sz="1600" b="1" i="0" u="none" strike="noStrike" cap="none">
              <a:solidFill>
                <a:srgbClr val="182C6B"/>
              </a:solidFill>
              <a:latin typeface="Calibri"/>
              <a:ea typeface="Calibri"/>
              <a:cs typeface="Calibri"/>
              <a:sym typeface="Calibri"/>
            </a:endParaRPr>
          </a:p>
        </p:txBody>
      </p:sp>
      <p:sp>
        <p:nvSpPr>
          <p:cNvPr id="186" name="Google Shape;186;p6"/>
          <p:cNvSpPr txBox="1"/>
          <p:nvPr/>
        </p:nvSpPr>
        <p:spPr>
          <a:xfrm>
            <a:off x="6000432"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Городничева Н.Р.</a:t>
            </a:r>
            <a:endParaRPr sz="1800" b="1" i="0" u="none" strike="noStrike" cap="none">
              <a:solidFill>
                <a:schemeClr val="dk1"/>
              </a:solidFill>
              <a:latin typeface="Times New Roman"/>
              <a:ea typeface="Times New Roman"/>
              <a:cs typeface="Times New Roman"/>
              <a:sym typeface="Times New Roman"/>
            </a:endParaRPr>
          </a:p>
        </p:txBody>
      </p:sp>
      <p:sp>
        <p:nvSpPr>
          <p:cNvPr id="187" name="Google Shape;187;p6"/>
          <p:cNvSpPr txBox="1"/>
          <p:nvPr/>
        </p:nvSpPr>
        <p:spPr>
          <a:xfrm>
            <a:off x="6072432" y="4311841"/>
            <a:ext cx="2016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Системный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аналитик</a:t>
            </a:r>
            <a:endParaRPr sz="1600" b="0" i="0" u="none" strike="noStrike" cap="none">
              <a:solidFill>
                <a:srgbClr val="182C6B"/>
              </a:solidFill>
              <a:latin typeface="Calibri"/>
              <a:ea typeface="Calibri"/>
              <a:cs typeface="Calibri"/>
              <a:sym typeface="Calibri"/>
            </a:endParaRPr>
          </a:p>
        </p:txBody>
      </p:sp>
      <p:pic>
        <p:nvPicPr>
          <p:cNvPr id="188" name="Google Shape;188;p6"/>
          <p:cNvPicPr preferRelativeResize="0"/>
          <p:nvPr/>
        </p:nvPicPr>
        <p:blipFill rotWithShape="1">
          <a:blip r:embed="rId3">
            <a:alphaModFix/>
          </a:blip>
          <a:srcRect r="1786"/>
          <a:stretch/>
        </p:blipFill>
        <p:spPr>
          <a:xfrm>
            <a:off x="6118285" y="1204962"/>
            <a:ext cx="1980000" cy="2016000"/>
          </a:xfrm>
          <a:prstGeom prst="rect">
            <a:avLst/>
          </a:prstGeom>
          <a:noFill/>
          <a:ln>
            <a:noFill/>
          </a:ln>
        </p:spPr>
      </p:pic>
      <p:pic>
        <p:nvPicPr>
          <p:cNvPr id="189" name="Google Shape;189;p6"/>
          <p:cNvPicPr preferRelativeResize="0"/>
          <p:nvPr/>
        </p:nvPicPr>
        <p:blipFill rotWithShape="1">
          <a:blip r:embed="rId4">
            <a:alphaModFix/>
          </a:blip>
          <a:srcRect r="1786"/>
          <a:stretch/>
        </p:blipFill>
        <p:spPr>
          <a:xfrm>
            <a:off x="44571" y="1204962"/>
            <a:ext cx="1980000" cy="2016000"/>
          </a:xfrm>
          <a:prstGeom prst="rect">
            <a:avLst/>
          </a:prstGeom>
          <a:noFill/>
          <a:ln>
            <a:noFill/>
          </a:ln>
        </p:spPr>
      </p:pic>
      <p:sp>
        <p:nvSpPr>
          <p:cNvPr id="190" name="Google Shape;190;p6"/>
          <p:cNvSpPr txBox="1"/>
          <p:nvPr/>
        </p:nvSpPr>
        <p:spPr>
          <a:xfrm>
            <a:off x="3956689"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Синикина А.А.</a:t>
            </a:r>
            <a:endParaRPr sz="1800" b="1" i="0" u="none" strike="noStrike" cap="none">
              <a:solidFill>
                <a:schemeClr val="dk1"/>
              </a:solidFill>
              <a:latin typeface="Times New Roman"/>
              <a:ea typeface="Times New Roman"/>
              <a:cs typeface="Times New Roman"/>
              <a:sym typeface="Times New Roman"/>
            </a:endParaRPr>
          </a:p>
        </p:txBody>
      </p:sp>
      <p:sp>
        <p:nvSpPr>
          <p:cNvPr id="191" name="Google Shape;191;p6"/>
          <p:cNvSpPr txBox="1"/>
          <p:nvPr/>
        </p:nvSpPr>
        <p:spPr>
          <a:xfrm>
            <a:off x="3956689" y="4311841"/>
            <a:ext cx="2160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Врач педиатр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детский кардиолог</a:t>
            </a:r>
            <a:endParaRPr sz="1600" b="0" i="0" u="none" strike="noStrike" cap="none">
              <a:solidFill>
                <a:srgbClr val="182C6B"/>
              </a:solidFill>
              <a:latin typeface="Calibri"/>
              <a:ea typeface="Calibri"/>
              <a:cs typeface="Calibri"/>
              <a:sym typeface="Calibri"/>
            </a:endParaRPr>
          </a:p>
        </p:txBody>
      </p:sp>
      <p:pic>
        <p:nvPicPr>
          <p:cNvPr id="192" name="Google Shape;192;p6"/>
          <p:cNvPicPr preferRelativeResize="0"/>
          <p:nvPr/>
        </p:nvPicPr>
        <p:blipFill rotWithShape="1">
          <a:blip r:embed="rId5">
            <a:alphaModFix/>
          </a:blip>
          <a:srcRect r="1786"/>
          <a:stretch/>
        </p:blipFill>
        <p:spPr>
          <a:xfrm>
            <a:off x="4093714" y="1204962"/>
            <a:ext cx="1980000" cy="2016000"/>
          </a:xfrm>
          <a:prstGeom prst="rect">
            <a:avLst/>
          </a:prstGeom>
          <a:noFill/>
          <a:ln>
            <a:noFill/>
          </a:ln>
        </p:spPr>
      </p:pic>
      <p:sp>
        <p:nvSpPr>
          <p:cNvPr id="193" name="Google Shape;193;p6"/>
          <p:cNvSpPr txBox="1"/>
          <p:nvPr/>
        </p:nvSpPr>
        <p:spPr>
          <a:xfrm>
            <a:off x="8044176"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Горбенко Р.А.</a:t>
            </a:r>
            <a:endParaRPr sz="1800" b="1" i="0" u="none" strike="noStrike" cap="none">
              <a:solidFill>
                <a:schemeClr val="dk1"/>
              </a:solidFill>
              <a:latin typeface="Times New Roman"/>
              <a:ea typeface="Times New Roman"/>
              <a:cs typeface="Times New Roman"/>
              <a:sym typeface="Times New Roman"/>
            </a:endParaRPr>
          </a:p>
        </p:txBody>
      </p:sp>
      <p:sp>
        <p:nvSpPr>
          <p:cNvPr id="194" name="Google Shape;194;p6"/>
          <p:cNvSpPr txBox="1"/>
          <p:nvPr/>
        </p:nvSpPr>
        <p:spPr>
          <a:xfrm>
            <a:off x="8116176" y="4206310"/>
            <a:ext cx="20160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ru-RU" sz="1200" b="0" i="0" u="none" strike="noStrike" cap="none">
                <a:solidFill>
                  <a:srgbClr val="182C6B"/>
                </a:solidFill>
                <a:highlight>
                  <a:srgbClr val="FFFFFF"/>
                </a:highlight>
                <a:latin typeface="Calibri"/>
                <a:ea typeface="Calibri"/>
                <a:cs typeface="Calibri"/>
                <a:sym typeface="Calibri"/>
              </a:rPr>
              <a:t>консультант по качеству и цифровой маркировке товаров фарм.производства</a:t>
            </a:r>
            <a:endParaRPr sz="1400" b="0" i="0" u="none" strike="noStrike" cap="none">
              <a:solidFill>
                <a:srgbClr val="182C6B"/>
              </a:solidFill>
              <a:latin typeface="Calibri"/>
              <a:ea typeface="Calibri"/>
              <a:cs typeface="Calibri"/>
              <a:sym typeface="Calibri"/>
            </a:endParaRPr>
          </a:p>
        </p:txBody>
      </p:sp>
      <p:pic>
        <p:nvPicPr>
          <p:cNvPr id="195" name="Google Shape;195;p6"/>
          <p:cNvPicPr preferRelativeResize="0"/>
          <p:nvPr/>
        </p:nvPicPr>
        <p:blipFill rotWithShape="1">
          <a:blip r:embed="rId6">
            <a:alphaModFix/>
          </a:blip>
          <a:srcRect r="1786"/>
          <a:stretch/>
        </p:blipFill>
        <p:spPr>
          <a:xfrm>
            <a:off x="8142856" y="1204962"/>
            <a:ext cx="1980000" cy="2016000"/>
          </a:xfrm>
          <a:prstGeom prst="rect">
            <a:avLst/>
          </a:prstGeom>
          <a:noFill/>
          <a:ln>
            <a:noFill/>
          </a:ln>
        </p:spPr>
      </p:pic>
      <p:sp>
        <p:nvSpPr>
          <p:cNvPr id="196" name="Google Shape;196;p6"/>
          <p:cNvSpPr txBox="1"/>
          <p:nvPr/>
        </p:nvSpPr>
        <p:spPr>
          <a:xfrm>
            <a:off x="10066877"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Студеникина А.А.</a:t>
            </a:r>
            <a:endParaRPr sz="1800" b="1" i="0" u="none" strike="noStrike" cap="none">
              <a:solidFill>
                <a:schemeClr val="dk1"/>
              </a:solidFill>
              <a:latin typeface="Times New Roman"/>
              <a:ea typeface="Times New Roman"/>
              <a:cs typeface="Times New Roman"/>
              <a:sym typeface="Times New Roman"/>
            </a:endParaRPr>
          </a:p>
        </p:txBody>
      </p:sp>
      <p:sp>
        <p:nvSpPr>
          <p:cNvPr id="197" name="Google Shape;197;p6"/>
          <p:cNvSpPr txBox="1"/>
          <p:nvPr/>
        </p:nvSpPr>
        <p:spPr>
          <a:xfrm>
            <a:off x="10058627" y="4311841"/>
            <a:ext cx="21765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Врач биохимик</a:t>
            </a:r>
            <a:endParaRPr sz="1600" b="0" i="0" u="none" strike="noStrike" cap="none">
              <a:solidFill>
                <a:srgbClr val="182C6B"/>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Исследователь рака</a:t>
            </a:r>
            <a:endParaRPr sz="1600" b="0" i="0" u="none" strike="noStrike" cap="none">
              <a:solidFill>
                <a:srgbClr val="182C6B"/>
              </a:solidFill>
              <a:latin typeface="Arial"/>
              <a:ea typeface="Arial"/>
              <a:cs typeface="Arial"/>
              <a:sym typeface="Arial"/>
            </a:endParaRPr>
          </a:p>
        </p:txBody>
      </p:sp>
      <p:pic>
        <p:nvPicPr>
          <p:cNvPr id="198" name="Google Shape;198;p6"/>
          <p:cNvPicPr preferRelativeResize="0"/>
          <p:nvPr/>
        </p:nvPicPr>
        <p:blipFill rotWithShape="1">
          <a:blip r:embed="rId7">
            <a:alphaModFix/>
          </a:blip>
          <a:srcRect t="4125" b="10759"/>
          <a:stretch/>
        </p:blipFill>
        <p:spPr>
          <a:xfrm>
            <a:off x="10167427" y="1204962"/>
            <a:ext cx="1980000" cy="2016000"/>
          </a:xfrm>
          <a:prstGeom prst="rect">
            <a:avLst/>
          </a:prstGeom>
          <a:noFill/>
          <a:ln>
            <a:noFill/>
          </a:ln>
        </p:spPr>
      </p:pic>
      <p:sp>
        <p:nvSpPr>
          <p:cNvPr id="199" name="Google Shape;199;p6"/>
          <p:cNvSpPr txBox="1"/>
          <p:nvPr/>
        </p:nvSpPr>
        <p:spPr>
          <a:xfrm>
            <a:off x="1950275"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Алимова Е.А.</a:t>
            </a:r>
            <a:endParaRPr sz="1800" b="1" i="0" u="none" strike="noStrike" cap="none">
              <a:solidFill>
                <a:schemeClr val="dk1"/>
              </a:solidFill>
              <a:latin typeface="Times New Roman"/>
              <a:ea typeface="Times New Roman"/>
              <a:cs typeface="Times New Roman"/>
              <a:sym typeface="Times New Roman"/>
            </a:endParaRPr>
          </a:p>
        </p:txBody>
      </p:sp>
      <p:sp>
        <p:nvSpPr>
          <p:cNvPr id="200" name="Google Shape;200;p6"/>
          <p:cNvSpPr txBox="1"/>
          <p:nvPr/>
        </p:nvSpPr>
        <p:spPr>
          <a:xfrm>
            <a:off x="1778075" y="4311841"/>
            <a:ext cx="25044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Врач функциональной диагностики</a:t>
            </a:r>
            <a:endParaRPr sz="1600" b="0" i="0" u="none" strike="noStrike" cap="none">
              <a:solidFill>
                <a:srgbClr val="182C6B"/>
              </a:solidFill>
              <a:latin typeface="Calibri"/>
              <a:ea typeface="Calibri"/>
              <a:cs typeface="Calibri"/>
              <a:sym typeface="Calibri"/>
            </a:endParaRPr>
          </a:p>
        </p:txBody>
      </p:sp>
      <p:pic>
        <p:nvPicPr>
          <p:cNvPr id="201" name="Google Shape;201;p6"/>
          <p:cNvPicPr preferRelativeResize="0"/>
          <p:nvPr/>
        </p:nvPicPr>
        <p:blipFill rotWithShape="1">
          <a:blip r:embed="rId8">
            <a:alphaModFix/>
          </a:blip>
          <a:srcRect l="30045" t="5805" r="14172" b="56345"/>
          <a:stretch/>
        </p:blipFill>
        <p:spPr>
          <a:xfrm>
            <a:off x="2069142" y="1204962"/>
            <a:ext cx="1980001" cy="2016000"/>
          </a:xfrm>
          <a:prstGeom prst="rect">
            <a:avLst/>
          </a:prstGeom>
          <a:noFill/>
          <a:ln>
            <a:noFill/>
          </a:ln>
        </p:spPr>
      </p:pic>
      <p:sp>
        <p:nvSpPr>
          <p:cNvPr id="202" name="Google Shape;202;p6"/>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6"/>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204" name="Google Shape;204;p6"/>
          <p:cNvSpPr txBox="1"/>
          <p:nvPr/>
        </p:nvSpPr>
        <p:spPr>
          <a:xfrm>
            <a:off x="3923363" y="78057"/>
            <a:ext cx="434527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Состав команды</a:t>
            </a:r>
            <a:endParaRPr sz="4000" b="1"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p7"/>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Цель и задачи проекта</a:t>
            </a:r>
            <a:endParaRPr sz="4000" b="1" i="0" u="none" strike="noStrike" cap="none">
              <a:solidFill>
                <a:schemeClr val="lt1"/>
              </a:solidFill>
              <a:latin typeface="Calibri"/>
              <a:ea typeface="Calibri"/>
              <a:cs typeface="Calibri"/>
              <a:sym typeface="Calibri"/>
            </a:endParaRPr>
          </a:p>
        </p:txBody>
      </p:sp>
      <p:sp>
        <p:nvSpPr>
          <p:cNvPr id="211" name="Google Shape;211;p7"/>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212" name="Google Shape;212;p7"/>
          <p:cNvSpPr txBox="1"/>
          <p:nvPr/>
        </p:nvSpPr>
        <p:spPr>
          <a:xfrm>
            <a:off x="0" y="925175"/>
            <a:ext cx="12192000"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ru-RU" sz="3000" b="1" i="0" u="none" strike="noStrike" cap="none">
                <a:solidFill>
                  <a:srgbClr val="182C6B"/>
                </a:solidFill>
                <a:latin typeface="Calibri"/>
                <a:ea typeface="Calibri"/>
                <a:cs typeface="Calibri"/>
                <a:sym typeface="Calibri"/>
              </a:rPr>
              <a:t>Цель</a:t>
            </a:r>
            <a:r>
              <a:rPr lang="ru-RU" sz="3000" b="0" i="0" u="none" strike="noStrike" cap="none">
                <a:solidFill>
                  <a:srgbClr val="182C6B"/>
                </a:solidFill>
                <a:latin typeface="Calibri"/>
                <a:ea typeface="Calibri"/>
                <a:cs typeface="Calibri"/>
                <a:sym typeface="Calibri"/>
              </a:rPr>
              <a:t> – оптимизировать методы анализа текста и обработки естественного языка для автоматического выявления суицидальных постов в интернете </a:t>
            </a:r>
            <a:endParaRPr sz="3000" b="0" i="0" u="none" strike="noStrike" cap="none">
              <a:solidFill>
                <a:srgbClr val="182C6B"/>
              </a:solidFill>
              <a:latin typeface="Calibri"/>
              <a:ea typeface="Calibri"/>
              <a:cs typeface="Calibri"/>
              <a:sym typeface="Calibri"/>
            </a:endParaRPr>
          </a:p>
        </p:txBody>
      </p:sp>
      <p:sp>
        <p:nvSpPr>
          <p:cNvPr id="213" name="Google Shape;213;p7"/>
          <p:cNvSpPr txBox="1"/>
          <p:nvPr/>
        </p:nvSpPr>
        <p:spPr>
          <a:xfrm>
            <a:off x="0" y="2569052"/>
            <a:ext cx="12192000" cy="553998"/>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ru-RU" sz="3000" b="1" i="0" u="none" strike="noStrike" cap="none">
                <a:solidFill>
                  <a:schemeClr val="lt1"/>
                </a:solidFill>
                <a:latin typeface="Calibri"/>
                <a:ea typeface="Calibri"/>
                <a:cs typeface="Calibri"/>
                <a:sym typeface="Calibri"/>
              </a:rPr>
              <a:t>Задачи:</a:t>
            </a:r>
            <a:endParaRPr sz="3000" b="0" i="0" u="none" strike="noStrike" cap="none">
              <a:solidFill>
                <a:schemeClr val="lt1"/>
              </a:solidFill>
              <a:latin typeface="Calibri"/>
              <a:ea typeface="Calibri"/>
              <a:cs typeface="Calibri"/>
              <a:sym typeface="Calibri"/>
            </a:endParaRPr>
          </a:p>
        </p:txBody>
      </p:sp>
      <p:sp>
        <p:nvSpPr>
          <p:cNvPr id="214" name="Google Shape;214;p7"/>
          <p:cNvSpPr txBox="1"/>
          <p:nvPr/>
        </p:nvSpPr>
        <p:spPr>
          <a:xfrm>
            <a:off x="345230" y="3390107"/>
            <a:ext cx="12192000" cy="2831504"/>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Выгрузить данные с kaggle</a:t>
            </a:r>
            <a:endParaRPr sz="3200" b="1" i="0" u="none" strike="noStrike" cap="none">
              <a:solidFill>
                <a:srgbClr val="182C6B"/>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Присвоить бинарную категорию выбранным переменным</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Провести обработку текста датасета</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Проанализировать датасет на модели машинного обучения</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Разработать Телеграм-бот</a:t>
            </a:r>
            <a:endParaRPr sz="1400" b="0" i="0" u="none" strike="noStrike" cap="none">
              <a:solidFill>
                <a:srgbClr val="000000"/>
              </a:solidFill>
              <a:latin typeface="Arial"/>
              <a:ea typeface="Arial"/>
              <a:cs typeface="Arial"/>
              <a:sym typeface="Arial"/>
            </a:endParaRPr>
          </a:p>
          <a:p>
            <a:pPr marL="457200" marR="0" lvl="0" indent="-342900" algn="just" rtl="0">
              <a:lnSpc>
                <a:spcPct val="100000"/>
              </a:lnSpc>
              <a:spcBef>
                <a:spcPts val="0"/>
              </a:spcBef>
              <a:spcAft>
                <a:spcPts val="0"/>
              </a:spcAft>
              <a:buClr>
                <a:srgbClr val="000000"/>
              </a:buClr>
              <a:buSzPts val="1800"/>
              <a:buFont typeface="Arial"/>
              <a:buNone/>
            </a:pPr>
            <a:endParaRPr sz="1800" b="0" i="0" u="none" strike="noStrike" cap="none">
              <a:solidFill>
                <a:srgbClr val="182C6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8"/>
          <p:cNvSpPr txBox="1"/>
          <p:nvPr/>
        </p:nvSpPr>
        <p:spPr>
          <a:xfrm>
            <a:off x="2202180" y="78057"/>
            <a:ext cx="778764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Использование датасетов с kaggle</a:t>
            </a:r>
            <a:endParaRPr sz="3600" b="1" i="0" u="none" strike="noStrike" cap="none">
              <a:solidFill>
                <a:schemeClr val="lt1"/>
              </a:solidFill>
              <a:latin typeface="Calibri"/>
              <a:ea typeface="Calibri"/>
              <a:cs typeface="Calibri"/>
              <a:sym typeface="Calibri"/>
            </a:endParaRPr>
          </a:p>
        </p:txBody>
      </p:sp>
      <p:sp>
        <p:nvSpPr>
          <p:cNvPr id="221" name="Google Shape;221;p8"/>
          <p:cNvSpPr txBox="1"/>
          <p:nvPr/>
        </p:nvSpPr>
        <p:spPr>
          <a:xfrm>
            <a:off x="0" y="6488666"/>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222" name="Google Shape;222;p8"/>
          <p:cNvSpPr txBox="1"/>
          <p:nvPr/>
        </p:nvSpPr>
        <p:spPr>
          <a:xfrm>
            <a:off x="512493" y="4291576"/>
            <a:ext cx="3812545" cy="707886"/>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Содержание - 47997 строк</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Тип - object</a:t>
            </a:r>
            <a:endParaRPr sz="2000" b="0" i="0" u="none" strike="noStrike" cap="none">
              <a:solidFill>
                <a:srgbClr val="000000"/>
              </a:solidFill>
              <a:latin typeface="Calibri"/>
              <a:ea typeface="Calibri"/>
              <a:cs typeface="Calibri"/>
              <a:sym typeface="Calibri"/>
            </a:endParaRPr>
          </a:p>
        </p:txBody>
      </p:sp>
      <p:sp>
        <p:nvSpPr>
          <p:cNvPr id="223" name="Google Shape;223;p8"/>
          <p:cNvSpPr txBox="1"/>
          <p:nvPr/>
        </p:nvSpPr>
        <p:spPr>
          <a:xfrm>
            <a:off x="512493" y="2805979"/>
            <a:ext cx="3812545" cy="400110"/>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Содержание постов</a:t>
            </a:r>
            <a:endParaRPr sz="1400" b="0" i="0" u="none" strike="noStrike" cap="none">
              <a:solidFill>
                <a:srgbClr val="000000"/>
              </a:solidFill>
              <a:latin typeface="Arial"/>
              <a:ea typeface="Arial"/>
              <a:cs typeface="Arial"/>
              <a:sym typeface="Arial"/>
            </a:endParaRPr>
          </a:p>
        </p:txBody>
      </p:sp>
      <p:grpSp>
        <p:nvGrpSpPr>
          <p:cNvPr id="224" name="Google Shape;224;p8"/>
          <p:cNvGrpSpPr/>
          <p:nvPr/>
        </p:nvGrpSpPr>
        <p:grpSpPr>
          <a:xfrm>
            <a:off x="765020" y="3311955"/>
            <a:ext cx="1402948" cy="886804"/>
            <a:chOff x="475855" y="3307226"/>
            <a:chExt cx="1402948" cy="886804"/>
          </a:xfrm>
        </p:grpSpPr>
        <p:sp>
          <p:nvSpPr>
            <p:cNvPr id="225" name="Google Shape;225;p8"/>
            <p:cNvSpPr txBox="1"/>
            <p:nvPr/>
          </p:nvSpPr>
          <p:spPr>
            <a:xfrm>
              <a:off x="475855" y="3732365"/>
              <a:ext cx="140294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«suicide»</a:t>
              </a:r>
              <a:endParaRPr sz="2400" b="0" i="0" u="none" strike="noStrike" cap="none">
                <a:solidFill>
                  <a:srgbClr val="000000"/>
                </a:solidFill>
                <a:latin typeface="Calibri"/>
                <a:ea typeface="Calibri"/>
                <a:cs typeface="Calibri"/>
                <a:sym typeface="Calibri"/>
              </a:endParaRPr>
            </a:p>
          </p:txBody>
        </p:sp>
        <p:sp>
          <p:nvSpPr>
            <p:cNvPr id="226" name="Google Shape;226;p8"/>
            <p:cNvSpPr txBox="1"/>
            <p:nvPr/>
          </p:nvSpPr>
          <p:spPr>
            <a:xfrm>
              <a:off x="993625"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0</a:t>
              </a:r>
              <a:endParaRPr sz="2800" b="0" i="0" u="none" strike="noStrike" cap="none">
                <a:solidFill>
                  <a:srgbClr val="000000"/>
                </a:solidFill>
                <a:latin typeface="Calibri"/>
                <a:ea typeface="Calibri"/>
                <a:cs typeface="Calibri"/>
                <a:sym typeface="Calibri"/>
              </a:endParaRPr>
            </a:p>
          </p:txBody>
        </p:sp>
      </p:grpSp>
      <p:grpSp>
        <p:nvGrpSpPr>
          <p:cNvPr id="227" name="Google Shape;227;p8"/>
          <p:cNvGrpSpPr/>
          <p:nvPr/>
        </p:nvGrpSpPr>
        <p:grpSpPr>
          <a:xfrm>
            <a:off x="2374615" y="3311956"/>
            <a:ext cx="1992853" cy="882597"/>
            <a:chOff x="2099387" y="3307226"/>
            <a:chExt cx="1992853" cy="882597"/>
          </a:xfrm>
        </p:grpSpPr>
        <p:sp>
          <p:nvSpPr>
            <p:cNvPr id="228" name="Google Shape;228;p8"/>
            <p:cNvSpPr txBox="1"/>
            <p:nvPr/>
          </p:nvSpPr>
          <p:spPr>
            <a:xfrm>
              <a:off x="2099387" y="3728158"/>
              <a:ext cx="19928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«non-suicide»</a:t>
              </a:r>
              <a:endParaRPr sz="2400" b="0" i="0" u="none" strike="noStrike" cap="none">
                <a:solidFill>
                  <a:srgbClr val="000000"/>
                </a:solidFill>
                <a:latin typeface="Calibri"/>
                <a:ea typeface="Calibri"/>
                <a:cs typeface="Calibri"/>
                <a:sym typeface="Calibri"/>
              </a:endParaRPr>
            </a:p>
          </p:txBody>
        </p:sp>
        <p:sp>
          <p:nvSpPr>
            <p:cNvPr id="229" name="Google Shape;229;p8"/>
            <p:cNvSpPr txBox="1"/>
            <p:nvPr/>
          </p:nvSpPr>
          <p:spPr>
            <a:xfrm>
              <a:off x="2912109"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1</a:t>
              </a:r>
              <a:endParaRPr sz="2800" b="0" i="0" u="none" strike="noStrike" cap="none">
                <a:solidFill>
                  <a:srgbClr val="000000"/>
                </a:solidFill>
                <a:latin typeface="Calibri"/>
                <a:ea typeface="Calibri"/>
                <a:cs typeface="Calibri"/>
                <a:sym typeface="Calibri"/>
              </a:endParaRPr>
            </a:p>
          </p:txBody>
        </p:sp>
      </p:grpSp>
      <p:sp>
        <p:nvSpPr>
          <p:cNvPr id="230" name="Google Shape;230;p8"/>
          <p:cNvSpPr txBox="1"/>
          <p:nvPr/>
        </p:nvSpPr>
        <p:spPr>
          <a:xfrm>
            <a:off x="1532145" y="2066654"/>
            <a:ext cx="1773242" cy="461665"/>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На русском </a:t>
            </a:r>
            <a:endParaRPr sz="1400" b="0" i="0" u="none" strike="noStrike" cap="none">
              <a:solidFill>
                <a:srgbClr val="000000"/>
              </a:solidFill>
              <a:latin typeface="Arial"/>
              <a:ea typeface="Arial"/>
              <a:cs typeface="Arial"/>
              <a:sym typeface="Arial"/>
            </a:endParaRPr>
          </a:p>
        </p:txBody>
      </p:sp>
      <p:sp>
        <p:nvSpPr>
          <p:cNvPr id="231" name="Google Shape;231;p8"/>
          <p:cNvSpPr txBox="1"/>
          <p:nvPr/>
        </p:nvSpPr>
        <p:spPr>
          <a:xfrm>
            <a:off x="8214498" y="2066655"/>
            <a:ext cx="2268570" cy="461665"/>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На английском </a:t>
            </a:r>
            <a:endParaRPr sz="1400" b="0" i="0" u="none" strike="noStrike" cap="none">
              <a:solidFill>
                <a:srgbClr val="000000"/>
              </a:solidFill>
              <a:latin typeface="Arial"/>
              <a:ea typeface="Arial"/>
              <a:cs typeface="Arial"/>
              <a:sym typeface="Arial"/>
            </a:endParaRPr>
          </a:p>
        </p:txBody>
      </p:sp>
      <p:sp>
        <p:nvSpPr>
          <p:cNvPr id="232" name="Google Shape;232;p8"/>
          <p:cNvSpPr/>
          <p:nvPr/>
        </p:nvSpPr>
        <p:spPr>
          <a:xfrm>
            <a:off x="512493" y="3215357"/>
            <a:ext cx="1908000" cy="1080000"/>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3" name="Google Shape;233;p8"/>
          <p:cNvSpPr/>
          <p:nvPr/>
        </p:nvSpPr>
        <p:spPr>
          <a:xfrm>
            <a:off x="2417041" y="3215357"/>
            <a:ext cx="1907997" cy="1081117"/>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4" name="Google Shape;234;p8"/>
          <p:cNvSpPr txBox="1"/>
          <p:nvPr/>
        </p:nvSpPr>
        <p:spPr>
          <a:xfrm>
            <a:off x="6936056" y="4289693"/>
            <a:ext cx="4825454" cy="707886"/>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Содержание - 1787 переведенных твитов</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Тип - object</a:t>
            </a:r>
            <a:endParaRPr sz="2000" b="0" i="0" u="none" strike="noStrike" cap="none">
              <a:solidFill>
                <a:srgbClr val="000000"/>
              </a:solidFill>
              <a:latin typeface="Calibri"/>
              <a:ea typeface="Calibri"/>
              <a:cs typeface="Calibri"/>
              <a:sym typeface="Calibri"/>
            </a:endParaRPr>
          </a:p>
        </p:txBody>
      </p:sp>
      <p:sp>
        <p:nvSpPr>
          <p:cNvPr id="235" name="Google Shape;235;p8"/>
          <p:cNvSpPr txBox="1"/>
          <p:nvPr/>
        </p:nvSpPr>
        <p:spPr>
          <a:xfrm>
            <a:off x="6934202" y="2815247"/>
            <a:ext cx="4832213" cy="400110"/>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Содержание постов</a:t>
            </a:r>
            <a:endParaRPr sz="1400" b="0" i="0" u="none" strike="noStrike" cap="none">
              <a:solidFill>
                <a:srgbClr val="000000"/>
              </a:solidFill>
              <a:latin typeface="Arial"/>
              <a:ea typeface="Arial"/>
              <a:cs typeface="Arial"/>
              <a:sym typeface="Arial"/>
            </a:endParaRPr>
          </a:p>
        </p:txBody>
      </p:sp>
      <p:grpSp>
        <p:nvGrpSpPr>
          <p:cNvPr id="236" name="Google Shape;236;p8"/>
          <p:cNvGrpSpPr/>
          <p:nvPr/>
        </p:nvGrpSpPr>
        <p:grpSpPr>
          <a:xfrm>
            <a:off x="7438729" y="3310072"/>
            <a:ext cx="1402948" cy="886804"/>
            <a:chOff x="475855" y="3307226"/>
            <a:chExt cx="1402948" cy="886804"/>
          </a:xfrm>
        </p:grpSpPr>
        <p:sp>
          <p:nvSpPr>
            <p:cNvPr id="237" name="Google Shape;237;p8"/>
            <p:cNvSpPr txBox="1"/>
            <p:nvPr/>
          </p:nvSpPr>
          <p:spPr>
            <a:xfrm>
              <a:off x="475855" y="3732365"/>
              <a:ext cx="140294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«suicide»</a:t>
              </a:r>
              <a:endParaRPr sz="2400" b="0" i="0" u="none" strike="noStrike" cap="none">
                <a:solidFill>
                  <a:srgbClr val="000000"/>
                </a:solidFill>
                <a:latin typeface="Calibri"/>
                <a:ea typeface="Calibri"/>
                <a:cs typeface="Calibri"/>
                <a:sym typeface="Calibri"/>
              </a:endParaRPr>
            </a:p>
          </p:txBody>
        </p:sp>
        <p:sp>
          <p:nvSpPr>
            <p:cNvPr id="238" name="Google Shape;238;p8"/>
            <p:cNvSpPr txBox="1"/>
            <p:nvPr/>
          </p:nvSpPr>
          <p:spPr>
            <a:xfrm>
              <a:off x="993625"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0</a:t>
              </a:r>
              <a:endParaRPr sz="2800" b="0" i="0" u="none" strike="noStrike" cap="none">
                <a:solidFill>
                  <a:srgbClr val="000000"/>
                </a:solidFill>
                <a:latin typeface="Calibri"/>
                <a:ea typeface="Calibri"/>
                <a:cs typeface="Calibri"/>
                <a:sym typeface="Calibri"/>
              </a:endParaRPr>
            </a:p>
          </p:txBody>
        </p:sp>
      </p:grpSp>
      <p:grpSp>
        <p:nvGrpSpPr>
          <p:cNvPr id="239" name="Google Shape;239;p8"/>
          <p:cNvGrpSpPr/>
          <p:nvPr/>
        </p:nvGrpSpPr>
        <p:grpSpPr>
          <a:xfrm>
            <a:off x="9563989" y="3310073"/>
            <a:ext cx="1992853" cy="882597"/>
            <a:chOff x="2099387" y="3307226"/>
            <a:chExt cx="1992853" cy="882597"/>
          </a:xfrm>
        </p:grpSpPr>
        <p:sp>
          <p:nvSpPr>
            <p:cNvPr id="240" name="Google Shape;240;p8"/>
            <p:cNvSpPr txBox="1"/>
            <p:nvPr/>
          </p:nvSpPr>
          <p:spPr>
            <a:xfrm>
              <a:off x="2099387" y="3728158"/>
              <a:ext cx="19928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«non-suicide»</a:t>
              </a:r>
              <a:endParaRPr sz="2400" b="0" i="0" u="none" strike="noStrike" cap="none">
                <a:solidFill>
                  <a:srgbClr val="000000"/>
                </a:solidFill>
                <a:latin typeface="Calibri"/>
                <a:ea typeface="Calibri"/>
                <a:cs typeface="Calibri"/>
                <a:sym typeface="Calibri"/>
              </a:endParaRPr>
            </a:p>
          </p:txBody>
        </p:sp>
        <p:sp>
          <p:nvSpPr>
            <p:cNvPr id="241" name="Google Shape;241;p8"/>
            <p:cNvSpPr txBox="1"/>
            <p:nvPr/>
          </p:nvSpPr>
          <p:spPr>
            <a:xfrm>
              <a:off x="2912109"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1</a:t>
              </a:r>
              <a:endParaRPr sz="2800" b="0" i="0" u="none" strike="noStrike" cap="none">
                <a:solidFill>
                  <a:srgbClr val="000000"/>
                </a:solidFill>
                <a:latin typeface="Calibri"/>
                <a:ea typeface="Calibri"/>
                <a:cs typeface="Calibri"/>
                <a:sym typeface="Calibri"/>
              </a:endParaRPr>
            </a:p>
          </p:txBody>
        </p:sp>
      </p:grpSp>
      <p:sp>
        <p:nvSpPr>
          <p:cNvPr id="242" name="Google Shape;242;p8"/>
          <p:cNvSpPr/>
          <p:nvPr/>
        </p:nvSpPr>
        <p:spPr>
          <a:xfrm>
            <a:off x="6934203" y="3213474"/>
            <a:ext cx="2412000" cy="1080000"/>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 name="Google Shape;243;p8"/>
          <p:cNvSpPr/>
          <p:nvPr/>
        </p:nvSpPr>
        <p:spPr>
          <a:xfrm>
            <a:off x="9354415" y="3222728"/>
            <a:ext cx="2412000" cy="1066966"/>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44" name="Google Shape;244;p8"/>
          <p:cNvPicPr preferRelativeResize="0"/>
          <p:nvPr/>
        </p:nvPicPr>
        <p:blipFill rotWithShape="1">
          <a:blip r:embed="rId3">
            <a:alphaModFix/>
          </a:blip>
          <a:srcRect l="7865" t="37534" r="61951" b="41139"/>
          <a:stretch/>
        </p:blipFill>
        <p:spPr>
          <a:xfrm>
            <a:off x="512493" y="5042967"/>
            <a:ext cx="3854975" cy="1532085"/>
          </a:xfrm>
          <a:prstGeom prst="rect">
            <a:avLst/>
          </a:prstGeom>
          <a:noFill/>
          <a:ln>
            <a:noFill/>
          </a:ln>
        </p:spPr>
      </p:pic>
      <p:pic>
        <p:nvPicPr>
          <p:cNvPr id="245" name="Google Shape;245;p8"/>
          <p:cNvPicPr preferRelativeResize="0"/>
          <p:nvPr/>
        </p:nvPicPr>
        <p:blipFill rotWithShape="1">
          <a:blip r:embed="rId4">
            <a:alphaModFix/>
          </a:blip>
          <a:srcRect l="10109" t="42277" r="49238" b="36585"/>
          <a:stretch/>
        </p:blipFill>
        <p:spPr>
          <a:xfrm>
            <a:off x="6980231" y="5042245"/>
            <a:ext cx="4814672" cy="1408267"/>
          </a:xfrm>
          <a:prstGeom prst="rect">
            <a:avLst/>
          </a:prstGeom>
          <a:noFill/>
          <a:ln>
            <a:noFill/>
          </a:ln>
        </p:spPr>
      </p:pic>
      <p:sp>
        <p:nvSpPr>
          <p:cNvPr id="246" name="Google Shape;246;p8"/>
          <p:cNvSpPr txBox="1"/>
          <p:nvPr/>
        </p:nvSpPr>
        <p:spPr>
          <a:xfrm>
            <a:off x="4543179" y="3171572"/>
            <a:ext cx="2250326" cy="1631216"/>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Идентификация</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и удаление пропущенных значений и пустых строк</a:t>
            </a:r>
            <a:endParaRPr sz="1400" b="0" i="0" u="none" strike="noStrike" cap="none">
              <a:solidFill>
                <a:srgbClr val="000000"/>
              </a:solidFill>
              <a:latin typeface="Arial"/>
              <a:ea typeface="Arial"/>
              <a:cs typeface="Arial"/>
              <a:sym typeface="Arial"/>
            </a:endParaRPr>
          </a:p>
        </p:txBody>
      </p:sp>
      <p:grpSp>
        <p:nvGrpSpPr>
          <p:cNvPr id="247" name="Google Shape;247;p8"/>
          <p:cNvGrpSpPr/>
          <p:nvPr/>
        </p:nvGrpSpPr>
        <p:grpSpPr>
          <a:xfrm>
            <a:off x="3854214" y="956817"/>
            <a:ext cx="3628256" cy="1575484"/>
            <a:chOff x="4155294" y="956817"/>
            <a:chExt cx="3628256" cy="1575484"/>
          </a:xfrm>
        </p:grpSpPr>
        <p:pic>
          <p:nvPicPr>
            <p:cNvPr id="248" name="Google Shape;248;p8"/>
            <p:cNvPicPr preferRelativeResize="0"/>
            <p:nvPr/>
          </p:nvPicPr>
          <p:blipFill rotWithShape="1">
            <a:blip r:embed="rId5">
              <a:alphaModFix/>
            </a:blip>
            <a:srcRect l="6402" t="23289" r="71531" b="59284"/>
            <a:stretch/>
          </p:blipFill>
          <p:spPr>
            <a:xfrm>
              <a:off x="4166445" y="956817"/>
              <a:ext cx="3546883" cy="1575484"/>
            </a:xfrm>
            <a:prstGeom prst="rect">
              <a:avLst/>
            </a:prstGeom>
            <a:noFill/>
            <a:ln>
              <a:noFill/>
            </a:ln>
          </p:spPr>
        </p:pic>
        <p:sp>
          <p:nvSpPr>
            <p:cNvPr id="249" name="Google Shape;249;p8"/>
            <p:cNvSpPr/>
            <p:nvPr/>
          </p:nvSpPr>
          <p:spPr>
            <a:xfrm>
              <a:off x="4155294" y="967968"/>
              <a:ext cx="3628256" cy="1510163"/>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0" name="Google Shape;250;p8"/>
          <p:cNvSpPr/>
          <p:nvPr/>
        </p:nvSpPr>
        <p:spPr>
          <a:xfrm rot="5400000">
            <a:off x="5308342" y="2512888"/>
            <a:ext cx="720000" cy="612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0"/>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p10"/>
          <p:cNvSpPr txBox="1"/>
          <p:nvPr/>
        </p:nvSpPr>
        <p:spPr>
          <a:xfrm>
            <a:off x="2202180" y="78057"/>
            <a:ext cx="778764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Дальнейшая обработка текста</a:t>
            </a:r>
            <a:endParaRPr sz="3600" b="1" i="0" u="none" strike="noStrike" cap="none">
              <a:solidFill>
                <a:schemeClr val="lt1"/>
              </a:solidFill>
              <a:latin typeface="Calibri"/>
              <a:ea typeface="Calibri"/>
              <a:cs typeface="Calibri"/>
              <a:sym typeface="Calibri"/>
            </a:endParaRPr>
          </a:p>
        </p:txBody>
      </p:sp>
      <p:sp>
        <p:nvSpPr>
          <p:cNvPr id="257" name="Google Shape;257;p10"/>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58" name="Google Shape;258;p10"/>
          <p:cNvSpPr txBox="1"/>
          <p:nvPr/>
        </p:nvSpPr>
        <p:spPr>
          <a:xfrm>
            <a:off x="2246971" y="1082102"/>
            <a:ext cx="7698058" cy="2523727"/>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лишних столбцов</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Приведение к нижнему регистру </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всех символов кроме букв, цифр, пробелов</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Замена множественных пробелов на один</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строк, состоящих из цифр</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строк с пустыми значениями</a:t>
            </a:r>
            <a:endParaRPr sz="1400" b="0" i="0" u="none" strike="noStrike" cap="none">
              <a:solidFill>
                <a:srgbClr val="000000"/>
              </a:solidFill>
              <a:latin typeface="Arial"/>
              <a:ea typeface="Arial"/>
              <a:cs typeface="Arial"/>
              <a:sym typeface="Arial"/>
            </a:endParaRPr>
          </a:p>
          <a:p>
            <a:pPr marL="342900" marR="0" lvl="0" indent="-25400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9" name="Google Shape;259;p10"/>
          <p:cNvPicPr preferRelativeResize="0"/>
          <p:nvPr/>
        </p:nvPicPr>
        <p:blipFill rotWithShape="1">
          <a:blip r:embed="rId3">
            <a:alphaModFix/>
          </a:blip>
          <a:srcRect l="6404" t="41138" r="31402" b="29754"/>
          <a:stretch/>
        </p:blipFill>
        <p:spPr>
          <a:xfrm>
            <a:off x="570496" y="3578310"/>
            <a:ext cx="11051008" cy="2909016"/>
          </a:xfrm>
          <a:prstGeom prst="rect">
            <a:avLst/>
          </a:prstGeom>
          <a:noFill/>
          <a:ln>
            <a:noFill/>
          </a:ln>
        </p:spPr>
      </p:pic>
      <p:sp>
        <p:nvSpPr>
          <p:cNvPr id="260" name="Google Shape;260;p10"/>
          <p:cNvSpPr/>
          <p:nvPr/>
        </p:nvSpPr>
        <p:spPr>
          <a:xfrm>
            <a:off x="570496" y="3578310"/>
            <a:ext cx="11051008" cy="2909016"/>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9"/>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9"/>
          <p:cNvSpPr txBox="1"/>
          <p:nvPr/>
        </p:nvSpPr>
        <p:spPr>
          <a:xfrm>
            <a:off x="1101090" y="78057"/>
            <a:ext cx="99897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Дальнейшая обработка датасета на русском</a:t>
            </a:r>
            <a:endParaRPr sz="1400" b="0" i="0" u="none" strike="noStrike" cap="none">
              <a:solidFill>
                <a:srgbClr val="000000"/>
              </a:solidFill>
              <a:latin typeface="Arial"/>
              <a:ea typeface="Arial"/>
              <a:cs typeface="Arial"/>
              <a:sym typeface="Arial"/>
            </a:endParaRPr>
          </a:p>
        </p:txBody>
      </p:sp>
      <p:sp>
        <p:nvSpPr>
          <p:cNvPr id="267" name="Google Shape;267;p9"/>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268" name="Google Shape;268;p9"/>
          <p:cNvSpPr txBox="1"/>
          <p:nvPr/>
        </p:nvSpPr>
        <p:spPr>
          <a:xfrm>
            <a:off x="8447235" y="2757711"/>
            <a:ext cx="996177" cy="46162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1127</a:t>
            </a:r>
            <a:endParaRPr sz="1400" b="0" i="0" u="none" strike="noStrike" cap="none">
              <a:solidFill>
                <a:srgbClr val="000000"/>
              </a:solidFill>
              <a:latin typeface="Arial"/>
              <a:ea typeface="Arial"/>
              <a:cs typeface="Arial"/>
              <a:sym typeface="Arial"/>
            </a:endParaRPr>
          </a:p>
        </p:txBody>
      </p:sp>
      <p:sp>
        <p:nvSpPr>
          <p:cNvPr id="269" name="Google Shape;269;p9"/>
          <p:cNvSpPr txBox="1"/>
          <p:nvPr/>
        </p:nvSpPr>
        <p:spPr>
          <a:xfrm>
            <a:off x="9846906" y="2757711"/>
            <a:ext cx="996177" cy="461624"/>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660</a:t>
            </a:r>
            <a:endParaRPr sz="1400" b="0" i="0" u="none" strike="noStrike" cap="none">
              <a:solidFill>
                <a:srgbClr val="000000"/>
              </a:solidFill>
              <a:latin typeface="Arial"/>
              <a:ea typeface="Arial"/>
              <a:cs typeface="Arial"/>
              <a:sym typeface="Arial"/>
            </a:endParaRPr>
          </a:p>
        </p:txBody>
      </p:sp>
      <p:pic>
        <p:nvPicPr>
          <p:cNvPr id="270" name="Google Shape;270;p9"/>
          <p:cNvPicPr preferRelativeResize="0"/>
          <p:nvPr/>
        </p:nvPicPr>
        <p:blipFill rotWithShape="1">
          <a:blip r:embed="rId3">
            <a:alphaModFix/>
          </a:blip>
          <a:srcRect t="5338"/>
          <a:stretch/>
        </p:blipFill>
        <p:spPr>
          <a:xfrm>
            <a:off x="100775" y="1726975"/>
            <a:ext cx="8058374" cy="4550624"/>
          </a:xfrm>
          <a:prstGeom prst="rect">
            <a:avLst/>
          </a:prstGeom>
          <a:noFill/>
          <a:ln>
            <a:noFill/>
          </a:ln>
        </p:spPr>
      </p:pic>
      <p:sp>
        <p:nvSpPr>
          <p:cNvPr id="271" name="Google Shape;271;p9"/>
          <p:cNvSpPr txBox="1"/>
          <p:nvPr/>
        </p:nvSpPr>
        <p:spPr>
          <a:xfrm>
            <a:off x="8615988" y="1133500"/>
            <a:ext cx="3238500" cy="708000"/>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Уникальные слова по категориям</a:t>
            </a:r>
            <a:endParaRPr sz="1000" b="0" i="0" u="none" strike="noStrike" cap="none">
              <a:solidFill>
                <a:srgbClr val="000000"/>
              </a:solidFill>
              <a:latin typeface="Arial"/>
              <a:ea typeface="Arial"/>
              <a:cs typeface="Arial"/>
              <a:sym typeface="Arial"/>
            </a:endParaRPr>
          </a:p>
        </p:txBody>
      </p:sp>
      <p:sp>
        <p:nvSpPr>
          <p:cNvPr id="272" name="Google Shape;272;p9"/>
          <p:cNvSpPr txBox="1"/>
          <p:nvPr/>
        </p:nvSpPr>
        <p:spPr>
          <a:xfrm>
            <a:off x="1220112" y="1326775"/>
            <a:ext cx="5819700" cy="400200"/>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Распределение длин постов по категориям</a:t>
            </a:r>
            <a:endParaRPr sz="1000" b="0" i="0" u="none" strike="noStrike" cap="none">
              <a:solidFill>
                <a:srgbClr val="000000"/>
              </a:solidFill>
              <a:latin typeface="Arial"/>
              <a:ea typeface="Arial"/>
              <a:cs typeface="Arial"/>
              <a:sym typeface="Arial"/>
            </a:endParaRPr>
          </a:p>
        </p:txBody>
      </p:sp>
      <p:pic>
        <p:nvPicPr>
          <p:cNvPr id="273" name="Google Shape;273;p9"/>
          <p:cNvPicPr preferRelativeResize="0"/>
          <p:nvPr/>
        </p:nvPicPr>
        <p:blipFill rotWithShape="1">
          <a:blip r:embed="rId4">
            <a:alphaModFix/>
          </a:blip>
          <a:srcRect l="34285" t="12116" r="33905" b="16398"/>
          <a:stretch/>
        </p:blipFill>
        <p:spPr>
          <a:xfrm>
            <a:off x="8435408" y="1888650"/>
            <a:ext cx="3599660" cy="4550625"/>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1413</Words>
  <Application>Microsoft Office PowerPoint</Application>
  <PresentationFormat>Широкоэкранный</PresentationFormat>
  <Paragraphs>340</Paragraphs>
  <Slides>21</Slides>
  <Notes>21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21</vt:i4>
      </vt:variant>
    </vt:vector>
  </HeadingPairs>
  <TitlesOfParts>
    <vt:vector size="27" baseType="lpstr">
      <vt:lpstr>Calibri</vt:lpstr>
      <vt:lpstr>Arial</vt:lpstr>
      <vt:lpstr>Roboto</vt:lpstr>
      <vt:lpstr>Noto Sans Symbols</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 N</dc:creator>
  <cp:lastModifiedBy>Владислав Кулагин</cp:lastModifiedBy>
  <cp:revision>9</cp:revision>
  <dcterms:modified xsi:type="dcterms:W3CDTF">2024-12-20T08:10:47Z</dcterms:modified>
</cp:coreProperties>
</file>